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3" r:id="rId1"/>
  </p:sldMasterIdLst>
  <p:notesMasterIdLst>
    <p:notesMasterId r:id="rId33"/>
  </p:notes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</p:sldIdLst>
  <p:sldSz cx="9144000" cy="5143500" type="screen16x9"/>
  <p:notesSz cx="16256000" cy="9144000"/>
  <p:embeddedFontLst>
    <p:embeddedFont>
      <p:font typeface="Calibri" panose="020F0502020204030204" pitchFamily="34" charset="0"/>
      <p:regular r:id="rId34"/>
      <p:bold r:id="rId35"/>
      <p:italic r:id="rId36"/>
      <p:boldItalic r:id="rId37"/>
    </p:embeddedFont>
    <p:embeddedFont>
      <p:font typeface="Arial Black" panose="020B0A04020102020204" pitchFamily="34" charset="0"/>
      <p:regular r:id="rId38"/>
      <p:bold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89774AD-79F4-40E3-B234-D3403006E3DB}">
  <a:tblStyle styleId="{E89774AD-79F4-40E3-B234-D3403006E3DB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  <a:fill>
          <a:solidFill>
            <a:srgbClr val="F9E6E6"/>
          </a:solidFill>
        </a:fill>
      </a:tcStyle>
    </a:wholeTbl>
    <a:band1H>
      <a:tcTxStyle/>
      <a:tcStyle>
        <a:tcBdr/>
        <a:fill>
          <a:solidFill>
            <a:srgbClr val="F2CAC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F2CAC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1FDE81A1-9861-4A1C-90E8-0CAB4997F917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4" d="100"/>
          <a:sy n="144" d="100"/>
        </p:scale>
        <p:origin x="65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7043737" cy="45878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257175" marR="0" lvl="1" indent="-3175" algn="l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514350" marR="0" lvl="2" indent="-6350" algn="l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771525" marR="0" lvl="3" indent="-9525" algn="l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028700" marR="0" lvl="4" indent="0" algn="l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285875" marR="0" lvl="5" indent="-3175" algn="l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1543050" marR="0" lvl="6" indent="-6350" algn="l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800225" marR="0" lvl="7" indent="-9525" algn="l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057400" marR="0" lvl="8" indent="0" algn="l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9207500" y="0"/>
            <a:ext cx="7045324" cy="45878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257175" marR="0" lvl="1" indent="-3175" algn="l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514350" marR="0" lvl="2" indent="-6350" algn="l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771525" marR="0" lvl="3" indent="-9525" algn="l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028700" marR="0" lvl="4" indent="0" algn="l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285875" marR="0" lvl="5" indent="-3175" algn="l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1543050" marR="0" lvl="6" indent="-6350" algn="l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800225" marR="0" lvl="7" indent="-9525" algn="l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057400" marR="0" lvl="8" indent="0" algn="l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5384800" y="1143000"/>
            <a:ext cx="5486399" cy="30860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1625600" y="4400550"/>
            <a:ext cx="13004799" cy="360045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Char char="●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Char char="○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Char char="■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Char char="●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Char char="○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Char char="■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Char char="●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Char char="○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Char char="■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7043737" cy="458786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257175" marR="0" lvl="1" indent="-3175" algn="l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514350" marR="0" lvl="2" indent="-6350" algn="l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771525" marR="0" lvl="3" indent="-9525" algn="l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028700" marR="0" lvl="4" indent="0" algn="l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285875" marR="0" lvl="5" indent="-3175" algn="l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1543050" marR="0" lvl="6" indent="-6350" algn="l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800225" marR="0" lvl="7" indent="-9525" algn="l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057400" marR="0" lvl="8" indent="0" algn="l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9207500" y="8685213"/>
            <a:ext cx="7045324" cy="458786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>
            <a:spLocks noGrp="1"/>
          </p:cNvSpPr>
          <p:nvPr>
            <p:ph type="body" idx="1"/>
          </p:nvPr>
        </p:nvSpPr>
        <p:spPr>
          <a:xfrm>
            <a:off x="1625600" y="4400550"/>
            <a:ext cx="13004799" cy="360045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0" name="Shape 40"/>
          <p:cNvSpPr>
            <a:spLocks noGrp="1" noRot="1" noChangeAspect="1"/>
          </p:cNvSpPr>
          <p:nvPr>
            <p:ph type="sldImg" idx="2"/>
          </p:nvPr>
        </p:nvSpPr>
        <p:spPr>
          <a:xfrm>
            <a:off x="5384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 txBox="1">
            <a:spLocks noGrp="1"/>
          </p:cNvSpPr>
          <p:nvPr>
            <p:ph type="body" idx="1"/>
          </p:nvPr>
        </p:nvSpPr>
        <p:spPr>
          <a:xfrm>
            <a:off x="1625600" y="4400550"/>
            <a:ext cx="13004799" cy="360045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3" name="Shape 113"/>
          <p:cNvSpPr>
            <a:spLocks noGrp="1" noRot="1" noChangeAspect="1"/>
          </p:cNvSpPr>
          <p:nvPr>
            <p:ph type="sldImg" idx="2"/>
          </p:nvPr>
        </p:nvSpPr>
        <p:spPr>
          <a:xfrm>
            <a:off x="5384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 txBox="1">
            <a:spLocks noGrp="1"/>
          </p:cNvSpPr>
          <p:nvPr>
            <p:ph type="body" idx="1"/>
          </p:nvPr>
        </p:nvSpPr>
        <p:spPr>
          <a:xfrm>
            <a:off x="1625600" y="4400550"/>
            <a:ext cx="13004799" cy="360045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0" name="Shape 120"/>
          <p:cNvSpPr>
            <a:spLocks noGrp="1" noRot="1" noChangeAspect="1"/>
          </p:cNvSpPr>
          <p:nvPr>
            <p:ph type="sldImg" idx="2"/>
          </p:nvPr>
        </p:nvSpPr>
        <p:spPr>
          <a:xfrm>
            <a:off x="5384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 txBox="1">
            <a:spLocks noGrp="1"/>
          </p:cNvSpPr>
          <p:nvPr>
            <p:ph type="body" idx="1"/>
          </p:nvPr>
        </p:nvSpPr>
        <p:spPr>
          <a:xfrm>
            <a:off x="1625600" y="4400550"/>
            <a:ext cx="13004799" cy="360045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6" name="Shape 126"/>
          <p:cNvSpPr>
            <a:spLocks noGrp="1" noRot="1" noChangeAspect="1"/>
          </p:cNvSpPr>
          <p:nvPr>
            <p:ph type="sldImg" idx="2"/>
          </p:nvPr>
        </p:nvSpPr>
        <p:spPr>
          <a:xfrm>
            <a:off x="5384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5384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1625600" y="4400550"/>
            <a:ext cx="13004799" cy="360045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Shape 133"/>
          <p:cNvSpPr txBox="1">
            <a:spLocks noGrp="1"/>
          </p:cNvSpPr>
          <p:nvPr>
            <p:ph type="sldNum" idx="12"/>
          </p:nvPr>
        </p:nvSpPr>
        <p:spPr>
          <a:xfrm>
            <a:off x="9207500" y="8685213"/>
            <a:ext cx="7045324" cy="458786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 txBox="1">
            <a:spLocks noGrp="1"/>
          </p:cNvSpPr>
          <p:nvPr>
            <p:ph type="body" idx="1"/>
          </p:nvPr>
        </p:nvSpPr>
        <p:spPr>
          <a:xfrm>
            <a:off x="1625600" y="4400550"/>
            <a:ext cx="13004799" cy="360045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2" name="Shape 142"/>
          <p:cNvSpPr>
            <a:spLocks noGrp="1" noRot="1" noChangeAspect="1"/>
          </p:cNvSpPr>
          <p:nvPr>
            <p:ph type="sldImg" idx="2"/>
          </p:nvPr>
        </p:nvSpPr>
        <p:spPr>
          <a:xfrm>
            <a:off x="5384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>
            <a:spLocks noGrp="1"/>
          </p:cNvSpPr>
          <p:nvPr>
            <p:ph type="body" idx="1"/>
          </p:nvPr>
        </p:nvSpPr>
        <p:spPr>
          <a:xfrm>
            <a:off x="1625600" y="4400550"/>
            <a:ext cx="13004799" cy="360045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0" name="Shape 150"/>
          <p:cNvSpPr>
            <a:spLocks noGrp="1" noRot="1" noChangeAspect="1"/>
          </p:cNvSpPr>
          <p:nvPr>
            <p:ph type="sldImg" idx="2"/>
          </p:nvPr>
        </p:nvSpPr>
        <p:spPr>
          <a:xfrm>
            <a:off x="5384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>
            <a:spLocks noGrp="1" noRot="1" noChangeAspect="1"/>
          </p:cNvSpPr>
          <p:nvPr>
            <p:ph type="sldImg" idx="2"/>
          </p:nvPr>
        </p:nvSpPr>
        <p:spPr>
          <a:xfrm>
            <a:off x="5384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58" name="Shape 158"/>
          <p:cNvSpPr txBox="1">
            <a:spLocks noGrp="1"/>
          </p:cNvSpPr>
          <p:nvPr>
            <p:ph type="body" idx="1"/>
          </p:nvPr>
        </p:nvSpPr>
        <p:spPr>
          <a:xfrm>
            <a:off x="1625600" y="4400550"/>
            <a:ext cx="13004799" cy="360045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Shape 159"/>
          <p:cNvSpPr txBox="1">
            <a:spLocks noGrp="1"/>
          </p:cNvSpPr>
          <p:nvPr>
            <p:ph type="sldNum" idx="12"/>
          </p:nvPr>
        </p:nvSpPr>
        <p:spPr>
          <a:xfrm>
            <a:off x="9207500" y="8685213"/>
            <a:ext cx="7045324" cy="458786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>
            <a:spLocks noGrp="1" noRot="1" noChangeAspect="1"/>
          </p:cNvSpPr>
          <p:nvPr>
            <p:ph type="sldImg" idx="2"/>
          </p:nvPr>
        </p:nvSpPr>
        <p:spPr>
          <a:xfrm>
            <a:off x="5384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66" name="Shape 166"/>
          <p:cNvSpPr txBox="1">
            <a:spLocks noGrp="1"/>
          </p:cNvSpPr>
          <p:nvPr>
            <p:ph type="body" idx="1"/>
          </p:nvPr>
        </p:nvSpPr>
        <p:spPr>
          <a:xfrm>
            <a:off x="1625600" y="4400550"/>
            <a:ext cx="13004799" cy="360045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Shape 167"/>
          <p:cNvSpPr txBox="1">
            <a:spLocks noGrp="1"/>
          </p:cNvSpPr>
          <p:nvPr>
            <p:ph type="sldNum" idx="12"/>
          </p:nvPr>
        </p:nvSpPr>
        <p:spPr>
          <a:xfrm>
            <a:off x="9207500" y="8685213"/>
            <a:ext cx="7045324" cy="458786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17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 txBox="1">
            <a:spLocks noGrp="1"/>
          </p:cNvSpPr>
          <p:nvPr>
            <p:ph type="body" idx="1"/>
          </p:nvPr>
        </p:nvSpPr>
        <p:spPr>
          <a:xfrm>
            <a:off x="1625600" y="4400550"/>
            <a:ext cx="13004799" cy="360045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4" name="Shape 174"/>
          <p:cNvSpPr>
            <a:spLocks noGrp="1" noRot="1" noChangeAspect="1"/>
          </p:cNvSpPr>
          <p:nvPr>
            <p:ph type="sldImg" idx="2"/>
          </p:nvPr>
        </p:nvSpPr>
        <p:spPr>
          <a:xfrm>
            <a:off x="5384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 txBox="1">
            <a:spLocks noGrp="1"/>
          </p:cNvSpPr>
          <p:nvPr>
            <p:ph type="body" idx="1"/>
          </p:nvPr>
        </p:nvSpPr>
        <p:spPr>
          <a:xfrm>
            <a:off x="1625600" y="4400550"/>
            <a:ext cx="13004799" cy="360045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2" name="Shape 182"/>
          <p:cNvSpPr>
            <a:spLocks noGrp="1" noRot="1" noChangeAspect="1"/>
          </p:cNvSpPr>
          <p:nvPr>
            <p:ph type="sldImg" idx="2"/>
          </p:nvPr>
        </p:nvSpPr>
        <p:spPr>
          <a:xfrm>
            <a:off x="5384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body" idx="1"/>
          </p:nvPr>
        </p:nvSpPr>
        <p:spPr>
          <a:xfrm>
            <a:off x="1625600" y="4400550"/>
            <a:ext cx="13004799" cy="360045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6" name="Shape 46"/>
          <p:cNvSpPr>
            <a:spLocks noGrp="1" noRot="1" noChangeAspect="1"/>
          </p:cNvSpPr>
          <p:nvPr>
            <p:ph type="sldImg" idx="2"/>
          </p:nvPr>
        </p:nvSpPr>
        <p:spPr>
          <a:xfrm>
            <a:off x="5384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 txBox="1">
            <a:spLocks noGrp="1"/>
          </p:cNvSpPr>
          <p:nvPr>
            <p:ph type="body" idx="1"/>
          </p:nvPr>
        </p:nvSpPr>
        <p:spPr>
          <a:xfrm>
            <a:off x="1625600" y="4400550"/>
            <a:ext cx="13004799" cy="360045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8" name="Shape 188"/>
          <p:cNvSpPr>
            <a:spLocks noGrp="1" noRot="1" noChangeAspect="1"/>
          </p:cNvSpPr>
          <p:nvPr>
            <p:ph type="sldImg" idx="2"/>
          </p:nvPr>
        </p:nvSpPr>
        <p:spPr>
          <a:xfrm>
            <a:off x="5384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>
            <a:spLocks noGrp="1" noRot="1" noChangeAspect="1"/>
          </p:cNvSpPr>
          <p:nvPr>
            <p:ph type="sldImg" idx="2"/>
          </p:nvPr>
        </p:nvSpPr>
        <p:spPr>
          <a:xfrm>
            <a:off x="5384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95" name="Shape 195"/>
          <p:cNvSpPr txBox="1">
            <a:spLocks noGrp="1"/>
          </p:cNvSpPr>
          <p:nvPr>
            <p:ph type="body" idx="1"/>
          </p:nvPr>
        </p:nvSpPr>
        <p:spPr>
          <a:xfrm>
            <a:off x="1625600" y="4400550"/>
            <a:ext cx="13004799" cy="360045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Make software bulletproof</a:t>
            </a:r>
          </a:p>
        </p:txBody>
      </p:sp>
      <p:sp>
        <p:nvSpPr>
          <p:cNvPr id="196" name="Shape 196"/>
          <p:cNvSpPr txBox="1">
            <a:spLocks noGrp="1"/>
          </p:cNvSpPr>
          <p:nvPr>
            <p:ph type="sldNum" idx="12"/>
          </p:nvPr>
        </p:nvSpPr>
        <p:spPr>
          <a:xfrm>
            <a:off x="9207500" y="8685213"/>
            <a:ext cx="7045324" cy="458786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21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 txBox="1">
            <a:spLocks noGrp="1"/>
          </p:cNvSpPr>
          <p:nvPr>
            <p:ph type="body" idx="1"/>
          </p:nvPr>
        </p:nvSpPr>
        <p:spPr>
          <a:xfrm>
            <a:off x="1625600" y="4400550"/>
            <a:ext cx="13004799" cy="360045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3" name="Shape 203"/>
          <p:cNvSpPr>
            <a:spLocks noGrp="1" noRot="1" noChangeAspect="1"/>
          </p:cNvSpPr>
          <p:nvPr>
            <p:ph type="sldImg" idx="2"/>
          </p:nvPr>
        </p:nvSpPr>
        <p:spPr>
          <a:xfrm>
            <a:off x="5384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 txBox="1">
            <a:spLocks noGrp="1"/>
          </p:cNvSpPr>
          <p:nvPr>
            <p:ph type="body" idx="1"/>
          </p:nvPr>
        </p:nvSpPr>
        <p:spPr>
          <a:xfrm>
            <a:off x="1625600" y="4400550"/>
            <a:ext cx="13004799" cy="360045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0" name="Shape 210"/>
          <p:cNvSpPr>
            <a:spLocks noGrp="1" noRot="1" noChangeAspect="1"/>
          </p:cNvSpPr>
          <p:nvPr>
            <p:ph type="sldImg" idx="2"/>
          </p:nvPr>
        </p:nvSpPr>
        <p:spPr>
          <a:xfrm>
            <a:off x="5384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 txBox="1">
            <a:spLocks noGrp="1"/>
          </p:cNvSpPr>
          <p:nvPr>
            <p:ph type="body" idx="1"/>
          </p:nvPr>
        </p:nvSpPr>
        <p:spPr>
          <a:xfrm>
            <a:off x="1625600" y="4400550"/>
            <a:ext cx="13004799" cy="360045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6" name="Shape 216"/>
          <p:cNvSpPr>
            <a:spLocks noGrp="1" noRot="1" noChangeAspect="1"/>
          </p:cNvSpPr>
          <p:nvPr>
            <p:ph type="sldImg" idx="2"/>
          </p:nvPr>
        </p:nvSpPr>
        <p:spPr>
          <a:xfrm>
            <a:off x="5384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 txBox="1">
            <a:spLocks noGrp="1"/>
          </p:cNvSpPr>
          <p:nvPr>
            <p:ph type="body" idx="1"/>
          </p:nvPr>
        </p:nvSpPr>
        <p:spPr>
          <a:xfrm>
            <a:off x="1625600" y="4400550"/>
            <a:ext cx="13004799" cy="360045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5" name="Shape 225"/>
          <p:cNvSpPr>
            <a:spLocks noGrp="1" noRot="1" noChangeAspect="1"/>
          </p:cNvSpPr>
          <p:nvPr>
            <p:ph type="sldImg" idx="2"/>
          </p:nvPr>
        </p:nvSpPr>
        <p:spPr>
          <a:xfrm>
            <a:off x="5384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 txBox="1">
            <a:spLocks noGrp="1"/>
          </p:cNvSpPr>
          <p:nvPr>
            <p:ph type="body" idx="1"/>
          </p:nvPr>
        </p:nvSpPr>
        <p:spPr>
          <a:xfrm>
            <a:off x="1625600" y="4400550"/>
            <a:ext cx="13004799" cy="360045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33" name="Shape 233"/>
          <p:cNvSpPr>
            <a:spLocks noGrp="1" noRot="1" noChangeAspect="1"/>
          </p:cNvSpPr>
          <p:nvPr>
            <p:ph type="sldImg" idx="2"/>
          </p:nvPr>
        </p:nvSpPr>
        <p:spPr>
          <a:xfrm>
            <a:off x="5384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 txBox="1">
            <a:spLocks noGrp="1"/>
          </p:cNvSpPr>
          <p:nvPr>
            <p:ph type="body" idx="1"/>
          </p:nvPr>
        </p:nvSpPr>
        <p:spPr>
          <a:xfrm>
            <a:off x="1625600" y="4400550"/>
            <a:ext cx="13004799" cy="360045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39" name="Shape 239"/>
          <p:cNvSpPr>
            <a:spLocks noGrp="1" noRot="1" noChangeAspect="1"/>
          </p:cNvSpPr>
          <p:nvPr>
            <p:ph type="sldImg" idx="2"/>
          </p:nvPr>
        </p:nvSpPr>
        <p:spPr>
          <a:xfrm>
            <a:off x="5384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 txBox="1">
            <a:spLocks noGrp="1"/>
          </p:cNvSpPr>
          <p:nvPr>
            <p:ph type="body" idx="1"/>
          </p:nvPr>
        </p:nvSpPr>
        <p:spPr>
          <a:xfrm>
            <a:off x="1625600" y="4400550"/>
            <a:ext cx="13004799" cy="360045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46" name="Shape 246"/>
          <p:cNvSpPr>
            <a:spLocks noGrp="1" noRot="1" noChangeAspect="1"/>
          </p:cNvSpPr>
          <p:nvPr>
            <p:ph type="sldImg" idx="2"/>
          </p:nvPr>
        </p:nvSpPr>
        <p:spPr>
          <a:xfrm>
            <a:off x="5384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 txBox="1">
            <a:spLocks noGrp="1"/>
          </p:cNvSpPr>
          <p:nvPr>
            <p:ph type="body" idx="1"/>
          </p:nvPr>
        </p:nvSpPr>
        <p:spPr>
          <a:xfrm>
            <a:off x="1625600" y="4400550"/>
            <a:ext cx="13004799" cy="360045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53" name="Shape 253"/>
          <p:cNvSpPr>
            <a:spLocks noGrp="1" noRot="1" noChangeAspect="1"/>
          </p:cNvSpPr>
          <p:nvPr>
            <p:ph type="sldImg" idx="2"/>
          </p:nvPr>
        </p:nvSpPr>
        <p:spPr>
          <a:xfrm>
            <a:off x="5384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1625600" y="4400550"/>
            <a:ext cx="13004799" cy="360045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3" name="Shape 53"/>
          <p:cNvSpPr>
            <a:spLocks noGrp="1" noRot="1" noChangeAspect="1"/>
          </p:cNvSpPr>
          <p:nvPr>
            <p:ph type="sldImg" idx="2"/>
          </p:nvPr>
        </p:nvSpPr>
        <p:spPr>
          <a:xfrm>
            <a:off x="5384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>
            <a:spLocks noGrp="1" noRot="1" noChangeAspect="1"/>
          </p:cNvSpPr>
          <p:nvPr>
            <p:ph type="sldImg" idx="2"/>
          </p:nvPr>
        </p:nvSpPr>
        <p:spPr>
          <a:xfrm>
            <a:off x="5384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59" name="Shape 259"/>
          <p:cNvSpPr txBox="1">
            <a:spLocks noGrp="1"/>
          </p:cNvSpPr>
          <p:nvPr>
            <p:ph type="body" idx="1"/>
          </p:nvPr>
        </p:nvSpPr>
        <p:spPr>
          <a:xfrm>
            <a:off x="1625600" y="4400550"/>
            <a:ext cx="13004799" cy="360045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0" name="Shape 260"/>
          <p:cNvSpPr txBox="1">
            <a:spLocks noGrp="1"/>
          </p:cNvSpPr>
          <p:nvPr>
            <p:ph type="sldNum" idx="12"/>
          </p:nvPr>
        </p:nvSpPr>
        <p:spPr>
          <a:xfrm>
            <a:off x="9207500" y="8685213"/>
            <a:ext cx="7045324" cy="458786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30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 txBox="1">
            <a:spLocks noGrp="1"/>
          </p:cNvSpPr>
          <p:nvPr>
            <p:ph type="body" idx="1"/>
          </p:nvPr>
        </p:nvSpPr>
        <p:spPr>
          <a:xfrm>
            <a:off x="1625600" y="4400550"/>
            <a:ext cx="13004799" cy="360045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66" name="Shape 266"/>
          <p:cNvSpPr>
            <a:spLocks noGrp="1" noRot="1" noChangeAspect="1"/>
          </p:cNvSpPr>
          <p:nvPr>
            <p:ph type="sldImg" idx="2"/>
          </p:nvPr>
        </p:nvSpPr>
        <p:spPr>
          <a:xfrm>
            <a:off x="5384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>
            <a:spLocks noGrp="1" noRot="1" noChangeAspect="1"/>
          </p:cNvSpPr>
          <p:nvPr>
            <p:ph type="sldImg" idx="2"/>
          </p:nvPr>
        </p:nvSpPr>
        <p:spPr>
          <a:xfrm>
            <a:off x="5384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1625600" y="4400550"/>
            <a:ext cx="13004799" cy="360045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High FTQ rates for 24:1 programs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Can be applied to all programs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Beginning middle end take pics and upload to excel file 12 hours time difference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10pm at night when they start shift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Not allowed to start unless contact looks good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Shape 71"/>
          <p:cNvSpPr txBox="1">
            <a:spLocks noGrp="1"/>
          </p:cNvSpPr>
          <p:nvPr>
            <p:ph type="sldNum" idx="12"/>
          </p:nvPr>
        </p:nvSpPr>
        <p:spPr>
          <a:xfrm>
            <a:off x="9207500" y="8685213"/>
            <a:ext cx="7045324" cy="458786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>
            <a:spLocks noGrp="1" noRot="1" noChangeAspect="1"/>
          </p:cNvSpPr>
          <p:nvPr>
            <p:ph type="sldImg" idx="2"/>
          </p:nvPr>
        </p:nvSpPr>
        <p:spPr>
          <a:xfrm>
            <a:off x="5384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>
            <a:off x="1625600" y="4400550"/>
            <a:ext cx="13004799" cy="360045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" name="Shape 79"/>
          <p:cNvSpPr txBox="1">
            <a:spLocks noGrp="1"/>
          </p:cNvSpPr>
          <p:nvPr>
            <p:ph type="sldNum" idx="12"/>
          </p:nvPr>
        </p:nvSpPr>
        <p:spPr>
          <a:xfrm>
            <a:off x="9207500" y="8685213"/>
            <a:ext cx="7045324" cy="458786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>
            <a:spLocks noGrp="1" noRot="1" noChangeAspect="1"/>
          </p:cNvSpPr>
          <p:nvPr>
            <p:ph type="sldImg" idx="2"/>
          </p:nvPr>
        </p:nvSpPr>
        <p:spPr>
          <a:xfrm>
            <a:off x="5384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1625600" y="4400550"/>
            <a:ext cx="13004799" cy="360045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Explored Keyence – Not as good</a:t>
            </a:r>
          </a:p>
        </p:txBody>
      </p:sp>
      <p:sp>
        <p:nvSpPr>
          <p:cNvPr id="86" name="Shape 86"/>
          <p:cNvSpPr txBox="1">
            <a:spLocks noGrp="1"/>
          </p:cNvSpPr>
          <p:nvPr>
            <p:ph type="sldNum" idx="12"/>
          </p:nvPr>
        </p:nvSpPr>
        <p:spPr>
          <a:xfrm>
            <a:off x="9207500" y="8685213"/>
            <a:ext cx="7045324" cy="458786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>
            <a:spLocks noGrp="1" noRot="1" noChangeAspect="1"/>
          </p:cNvSpPr>
          <p:nvPr>
            <p:ph type="sldImg" idx="2"/>
          </p:nvPr>
        </p:nvSpPr>
        <p:spPr>
          <a:xfrm>
            <a:off x="5384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3" name="Shape 93"/>
          <p:cNvSpPr txBox="1">
            <a:spLocks noGrp="1"/>
          </p:cNvSpPr>
          <p:nvPr>
            <p:ph type="body" idx="1"/>
          </p:nvPr>
        </p:nvSpPr>
        <p:spPr>
          <a:xfrm>
            <a:off x="1625600" y="4400550"/>
            <a:ext cx="13004799" cy="360045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Shape 94"/>
          <p:cNvSpPr txBox="1">
            <a:spLocks noGrp="1"/>
          </p:cNvSpPr>
          <p:nvPr>
            <p:ph type="sldNum" idx="12"/>
          </p:nvPr>
        </p:nvSpPr>
        <p:spPr>
          <a:xfrm>
            <a:off x="9207500" y="8685213"/>
            <a:ext cx="7045324" cy="458786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>
            <a:spLocks noGrp="1"/>
          </p:cNvSpPr>
          <p:nvPr>
            <p:ph type="body" idx="1"/>
          </p:nvPr>
        </p:nvSpPr>
        <p:spPr>
          <a:xfrm>
            <a:off x="1625600" y="4400550"/>
            <a:ext cx="13004799" cy="360045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1" name="Shape 101"/>
          <p:cNvSpPr>
            <a:spLocks noGrp="1" noRot="1" noChangeAspect="1"/>
          </p:cNvSpPr>
          <p:nvPr>
            <p:ph type="sldImg" idx="2"/>
          </p:nvPr>
        </p:nvSpPr>
        <p:spPr>
          <a:xfrm>
            <a:off x="5384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 txBox="1">
            <a:spLocks noGrp="1"/>
          </p:cNvSpPr>
          <p:nvPr>
            <p:ph type="body" idx="1"/>
          </p:nvPr>
        </p:nvSpPr>
        <p:spPr>
          <a:xfrm>
            <a:off x="1625600" y="4400550"/>
            <a:ext cx="13004799" cy="360045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5384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Slid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Shape 14" descr="C:\Users\xzkffs\Documents\Sales PPT Template - 2016 NAIAS\Graphic Elements\Internal slide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84" y="0"/>
            <a:ext cx="9143428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Shape 15"/>
          <p:cNvSpPr txBox="1">
            <a:spLocks noGrp="1"/>
          </p:cNvSpPr>
          <p:nvPr>
            <p:ph type="title"/>
          </p:nvPr>
        </p:nvSpPr>
        <p:spPr>
          <a:xfrm>
            <a:off x="2228850" y="1940631"/>
            <a:ext cx="4629150" cy="441467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ctr" rtl="0">
              <a:spcBef>
                <a:spcPts val="0"/>
              </a:spcBef>
              <a:buNone/>
              <a:defRPr sz="2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body" idx="1"/>
          </p:nvPr>
        </p:nvSpPr>
        <p:spPr>
          <a:xfrm>
            <a:off x="2257424" y="2692000"/>
            <a:ext cx="4629150" cy="328936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ctr" rtl="0">
              <a:spcBef>
                <a:spcPts val="0"/>
              </a:spcBef>
              <a:buChar char="●"/>
              <a:defRPr sz="2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257175" marR="0" lvl="1" indent="-3175" algn="l" rtl="0">
              <a:spcBef>
                <a:spcPts val="0"/>
              </a:spcBef>
              <a:buChar char="○"/>
              <a:defRPr sz="1800" b="0" i="0" u="none" strike="noStrike" cap="none">
                <a:latin typeface="Arial"/>
                <a:ea typeface="Arial"/>
                <a:cs typeface="Arial"/>
                <a:sym typeface="Arial"/>
              </a:defRPr>
            </a:lvl2pPr>
            <a:lvl3pPr marL="514350" marR="0" lvl="2" indent="-6350" algn="l" rtl="0">
              <a:spcBef>
                <a:spcPts val="0"/>
              </a:spcBef>
              <a:buChar char="■"/>
              <a:defRPr sz="1800" b="0" i="0" u="none" strike="noStrike" cap="none">
                <a:latin typeface="Arial"/>
                <a:ea typeface="Arial"/>
                <a:cs typeface="Arial"/>
                <a:sym typeface="Arial"/>
              </a:defRPr>
            </a:lvl3pPr>
            <a:lvl4pPr marL="771525" marR="0" lvl="3" indent="-9525" algn="l" rtl="0">
              <a:spcBef>
                <a:spcPts val="0"/>
              </a:spcBef>
              <a:buChar char="●"/>
              <a:defRPr sz="1800" b="0" i="0" u="none" strike="noStrike" cap="none">
                <a:latin typeface="Arial"/>
                <a:ea typeface="Arial"/>
                <a:cs typeface="Arial"/>
                <a:sym typeface="Arial"/>
              </a:defRPr>
            </a:lvl4pPr>
            <a:lvl5pPr marL="1028700" marR="0" lvl="4" indent="0" algn="l" rtl="0">
              <a:spcBef>
                <a:spcPts val="0"/>
              </a:spcBef>
              <a:buChar char="○"/>
              <a:defRPr sz="1800" b="0" i="0" u="none" strike="noStrike" cap="none">
                <a:latin typeface="Arial"/>
                <a:ea typeface="Arial"/>
                <a:cs typeface="Arial"/>
                <a:sym typeface="Arial"/>
              </a:defRPr>
            </a:lvl5pPr>
            <a:lvl6pPr marL="1285875" marR="0" lvl="5" indent="-3175" algn="l" rtl="0">
              <a:spcBef>
                <a:spcPts val="0"/>
              </a:spcBef>
              <a:buChar char="■"/>
              <a:defRPr sz="1800" b="0" i="0" u="none" strike="noStrike" cap="none">
                <a:latin typeface="Arial"/>
                <a:ea typeface="Arial"/>
                <a:cs typeface="Arial"/>
                <a:sym typeface="Arial"/>
              </a:defRPr>
            </a:lvl6pPr>
            <a:lvl7pPr marL="1543050" marR="0" lvl="6" indent="-6350" algn="l" rtl="0">
              <a:spcBef>
                <a:spcPts val="0"/>
              </a:spcBef>
              <a:buChar char="●"/>
              <a:defRPr sz="1800" b="0" i="0" u="none" strike="noStrike" cap="none">
                <a:latin typeface="Arial"/>
                <a:ea typeface="Arial"/>
                <a:cs typeface="Arial"/>
                <a:sym typeface="Arial"/>
              </a:defRPr>
            </a:lvl7pPr>
            <a:lvl8pPr marL="1800225" marR="0" lvl="7" indent="-9525" algn="l" rtl="0">
              <a:spcBef>
                <a:spcPts val="0"/>
              </a:spcBef>
              <a:buChar char="○"/>
              <a:defRPr sz="1800" b="0" i="0" u="none" strike="noStrike" cap="none">
                <a:latin typeface="Arial"/>
                <a:ea typeface="Arial"/>
                <a:cs typeface="Arial"/>
                <a:sym typeface="Arial"/>
              </a:defRPr>
            </a:lvl8pPr>
            <a:lvl9pPr marL="2057400" marR="0" lvl="8" indent="0" algn="l" rtl="0">
              <a:spcBef>
                <a:spcPts val="0"/>
              </a:spcBef>
              <a:buChar char="■"/>
              <a:defRPr sz="1800" b="0" i="0" u="none" strike="noStrike" cap="none"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7" name="Shape 17"/>
          <p:cNvCxnSpPr/>
          <p:nvPr/>
        </p:nvCxnSpPr>
        <p:spPr>
          <a:xfrm>
            <a:off x="2857500" y="2576509"/>
            <a:ext cx="3429000" cy="0"/>
          </a:xfrm>
          <a:prstGeom prst="straightConnector1">
            <a:avLst/>
          </a:prstGeom>
          <a:noFill/>
          <a:ln w="254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Shape 18"/>
          <p:cNvSpPr txBox="1"/>
          <p:nvPr/>
        </p:nvSpPr>
        <p:spPr>
          <a:xfrm>
            <a:off x="232466" y="4875994"/>
            <a:ext cx="6454082" cy="313547"/>
          </a:xfrm>
          <a:prstGeom prst="rect">
            <a:avLst/>
          </a:prstGeom>
          <a:noFill/>
          <a:ln>
            <a:noFill/>
          </a:ln>
        </p:spPr>
        <p:txBody>
          <a:bodyPr wrap="square" lIns="51425" tIns="25700" rIns="51425" bIns="2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Arial Black"/>
              <a:buNone/>
            </a:pPr>
            <a:fld id="{00000000-1234-1234-1234-123412341234}" type="slidenum">
              <a:rPr lang="en-US" sz="1000" b="1" i="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‹#›</a:t>
            </a:fld>
            <a:r>
              <a:rPr lang="en-US" sz="1000" b="1" i="1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					      </a:t>
            </a:r>
            <a:r>
              <a:rPr lang="en-US" sz="800" i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Copyright 2016, Nexteer Automotive Corporation.  All rights reserved.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700" b="1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					</a:t>
            </a:r>
          </a:p>
        </p:txBody>
      </p:sp>
      <p:pic>
        <p:nvPicPr>
          <p:cNvPr id="19" name="Shape 19" descr="C:\Users\xzkffs\Downloads\Nexteer_logo_Newtag_white (3)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05296" y="4047423"/>
            <a:ext cx="1941511" cy="6096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 Slide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Shape 21" descr="C:\Users\xzkffs\Documents\Sales PPT Template - 2016 NAIAS\Graphic Elements\Content slide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84" y="0"/>
            <a:ext cx="9143428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Shape 22"/>
          <p:cNvSpPr txBox="1">
            <a:spLocks noGrp="1"/>
          </p:cNvSpPr>
          <p:nvPr>
            <p:ph type="title"/>
          </p:nvPr>
        </p:nvSpPr>
        <p:spPr>
          <a:xfrm>
            <a:off x="519693" y="341460"/>
            <a:ext cx="8140847" cy="46743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27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1"/>
          </p:nvPr>
        </p:nvSpPr>
        <p:spPr>
          <a:xfrm>
            <a:off x="519693" y="1054596"/>
            <a:ext cx="8168651" cy="324738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192881" marR="0" lvl="0" indent="-65880" algn="l" rtl="0">
              <a:spcBef>
                <a:spcPts val="0"/>
              </a:spcBef>
              <a:buClr>
                <a:srgbClr val="DC0202"/>
              </a:buClr>
              <a:buSzPct val="100000"/>
              <a:buFont typeface="Noto Sans Symbols"/>
              <a:buChar char="▪"/>
              <a:defRPr sz="2000" b="0" i="0" u="none" strike="noStrike" cap="none">
                <a:latin typeface="Arial"/>
                <a:ea typeface="Arial"/>
                <a:cs typeface="Arial"/>
                <a:sym typeface="Arial"/>
              </a:defRPr>
            </a:lvl1pPr>
            <a:lvl2pPr marL="450056" marR="0" lvl="1" indent="-81756" algn="l" rtl="0">
              <a:spcBef>
                <a:spcPts val="0"/>
              </a:spcBef>
              <a:buClr>
                <a:srgbClr val="DC0202"/>
              </a:buClr>
              <a:buSzPct val="100000"/>
              <a:buFont typeface="Merriweather Sans"/>
              <a:buChar char="–"/>
              <a:defRPr sz="1800" b="0" i="0" u="none" strike="noStrike" cap="none">
                <a:latin typeface="Arial"/>
                <a:ea typeface="Arial"/>
                <a:cs typeface="Arial"/>
                <a:sym typeface="Arial"/>
              </a:defRPr>
            </a:lvl2pPr>
            <a:lvl3pPr marL="675084" marR="0" lvl="2" indent="-65483" algn="l" rtl="0">
              <a:spcBef>
                <a:spcPts val="0"/>
              </a:spcBef>
              <a:buClr>
                <a:srgbClr val="DC0202"/>
              </a:buClr>
              <a:buSzPct val="100000"/>
              <a:buFont typeface="Noto Sans Symbols"/>
              <a:buChar char="➢"/>
              <a:defRPr sz="1600" b="0" i="0" u="none" strike="noStrike" cap="none">
                <a:latin typeface="Arial"/>
                <a:ea typeface="Arial"/>
                <a:cs typeface="Arial"/>
                <a:sym typeface="Arial"/>
              </a:defRPr>
            </a:lvl3pPr>
            <a:lvl4pPr marL="932259" marR="0" lvl="3" indent="-81358" algn="l" rtl="0">
              <a:spcBef>
                <a:spcPts val="0"/>
              </a:spcBef>
              <a:buClr>
                <a:srgbClr val="DC0202"/>
              </a:buClr>
              <a:buSzPct val="100000"/>
              <a:buFont typeface="Noto Sans Symbols"/>
              <a:buChar char="▪"/>
              <a:defRPr sz="1400" b="0" i="0" u="none" strike="noStrike" cap="none">
                <a:latin typeface="Arial"/>
                <a:ea typeface="Arial"/>
                <a:cs typeface="Arial"/>
                <a:sym typeface="Arial"/>
              </a:defRPr>
            </a:lvl4pPr>
            <a:lvl5pPr marL="1189434" marR="0" lvl="4" indent="-71833" algn="l" rtl="0">
              <a:spcBef>
                <a:spcPts val="0"/>
              </a:spcBef>
              <a:buClr>
                <a:srgbClr val="DC0202"/>
              </a:buClr>
              <a:buSzPct val="100000"/>
              <a:buFont typeface="Merriweather Sans"/>
              <a:buChar char="–"/>
              <a:defRPr sz="1400" b="0" i="0" u="none" strike="noStrike" cap="none">
                <a:latin typeface="Arial"/>
                <a:ea typeface="Arial"/>
                <a:cs typeface="Arial"/>
                <a:sym typeface="Arial"/>
              </a:defRPr>
            </a:lvl5pPr>
            <a:lvl6pPr marL="1285875" marR="0" lvl="5" indent="-3175" algn="l" rtl="0">
              <a:spcBef>
                <a:spcPts val="0"/>
              </a:spcBef>
              <a:buChar char="■"/>
              <a:defRPr sz="1800" b="0" i="0" u="none" strike="noStrike" cap="none">
                <a:latin typeface="Arial"/>
                <a:ea typeface="Arial"/>
                <a:cs typeface="Arial"/>
                <a:sym typeface="Arial"/>
              </a:defRPr>
            </a:lvl6pPr>
            <a:lvl7pPr marL="1543050" marR="0" lvl="6" indent="-6350" algn="l" rtl="0">
              <a:spcBef>
                <a:spcPts val="0"/>
              </a:spcBef>
              <a:buChar char="●"/>
              <a:defRPr sz="1800" b="0" i="0" u="none" strike="noStrike" cap="none">
                <a:latin typeface="Arial"/>
                <a:ea typeface="Arial"/>
                <a:cs typeface="Arial"/>
                <a:sym typeface="Arial"/>
              </a:defRPr>
            </a:lvl7pPr>
            <a:lvl8pPr marL="1800225" marR="0" lvl="7" indent="-9525" algn="l" rtl="0">
              <a:spcBef>
                <a:spcPts val="0"/>
              </a:spcBef>
              <a:buChar char="○"/>
              <a:defRPr sz="1800" b="0" i="0" u="none" strike="noStrike" cap="none">
                <a:latin typeface="Arial"/>
                <a:ea typeface="Arial"/>
                <a:cs typeface="Arial"/>
                <a:sym typeface="Arial"/>
              </a:defRPr>
            </a:lvl8pPr>
            <a:lvl9pPr marL="2057400" marR="0" lvl="8" indent="0" algn="l" rtl="0">
              <a:spcBef>
                <a:spcPts val="0"/>
              </a:spcBef>
              <a:buChar char="■"/>
              <a:defRPr sz="1800" b="0" i="0" u="none" strike="noStrike" cap="none"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" name="Shape 24"/>
          <p:cNvSpPr txBox="1"/>
          <p:nvPr/>
        </p:nvSpPr>
        <p:spPr>
          <a:xfrm>
            <a:off x="232466" y="4875994"/>
            <a:ext cx="6454082" cy="207749"/>
          </a:xfrm>
          <a:prstGeom prst="rect">
            <a:avLst/>
          </a:prstGeom>
          <a:noFill/>
          <a:ln>
            <a:noFill/>
          </a:ln>
        </p:spPr>
        <p:txBody>
          <a:bodyPr wrap="square" lIns="51425" tIns="25700" rIns="51425" bIns="2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000" b="1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‹#›</a:t>
            </a:fld>
            <a:r>
              <a:rPr lang="en-US" sz="700" b="1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				</a:t>
            </a:r>
            <a:r>
              <a:rPr lang="en-US" sz="1000" b="1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	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wo Conten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Shape 26" descr="C:\Users\xzkffs\Documents\Sales PPT Template - 2016 NAIAS\Graphic Elements\Content slide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84" y="0"/>
            <a:ext cx="9143428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Shape 27"/>
          <p:cNvSpPr txBox="1">
            <a:spLocks noGrp="1"/>
          </p:cNvSpPr>
          <p:nvPr>
            <p:ph type="title"/>
          </p:nvPr>
        </p:nvSpPr>
        <p:spPr>
          <a:xfrm>
            <a:off x="519693" y="341460"/>
            <a:ext cx="8154748" cy="46743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27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body" idx="1"/>
          </p:nvPr>
        </p:nvSpPr>
        <p:spPr>
          <a:xfrm>
            <a:off x="519693" y="1054596"/>
            <a:ext cx="3935941" cy="324738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192881" marR="0" lvl="0" indent="-65880" algn="l" rtl="0">
              <a:spcBef>
                <a:spcPts val="0"/>
              </a:spcBef>
              <a:buClr>
                <a:srgbClr val="DC0202"/>
              </a:buClr>
              <a:buSzPct val="100000"/>
              <a:buFont typeface="Noto Sans Symbols"/>
              <a:buChar char="▪"/>
              <a:defRPr sz="2000" b="0" i="0" u="none" strike="noStrike" cap="none">
                <a:latin typeface="Arial"/>
                <a:ea typeface="Arial"/>
                <a:cs typeface="Arial"/>
                <a:sym typeface="Arial"/>
              </a:defRPr>
            </a:lvl1pPr>
            <a:lvl2pPr marL="450056" marR="0" lvl="1" indent="-81756" algn="l" rtl="0">
              <a:spcBef>
                <a:spcPts val="0"/>
              </a:spcBef>
              <a:buClr>
                <a:srgbClr val="DC0202"/>
              </a:buClr>
              <a:buSzPct val="100000"/>
              <a:buFont typeface="Merriweather Sans"/>
              <a:buChar char="–"/>
              <a:defRPr sz="1800" b="0" i="0" u="none" strike="noStrike" cap="none">
                <a:latin typeface="Arial"/>
                <a:ea typeface="Arial"/>
                <a:cs typeface="Arial"/>
                <a:sym typeface="Arial"/>
              </a:defRPr>
            </a:lvl2pPr>
            <a:lvl3pPr marL="675084" marR="0" lvl="2" indent="-65483" algn="l" rtl="0">
              <a:spcBef>
                <a:spcPts val="0"/>
              </a:spcBef>
              <a:buClr>
                <a:srgbClr val="DC0202"/>
              </a:buClr>
              <a:buSzPct val="100000"/>
              <a:buFont typeface="Noto Sans Symbols"/>
              <a:buChar char="➢"/>
              <a:defRPr sz="1600" b="0" i="0" u="none" strike="noStrike" cap="none">
                <a:latin typeface="Arial"/>
                <a:ea typeface="Arial"/>
                <a:cs typeface="Arial"/>
                <a:sym typeface="Arial"/>
              </a:defRPr>
            </a:lvl3pPr>
            <a:lvl4pPr marL="932259" marR="0" lvl="3" indent="-81358" algn="l" rtl="0">
              <a:spcBef>
                <a:spcPts val="0"/>
              </a:spcBef>
              <a:buClr>
                <a:srgbClr val="DC0202"/>
              </a:buClr>
              <a:buSzPct val="100000"/>
              <a:buFont typeface="Noto Sans Symbols"/>
              <a:buChar char="▪"/>
              <a:defRPr sz="1400" b="0" i="0" u="none" strike="noStrike" cap="none">
                <a:latin typeface="Arial"/>
                <a:ea typeface="Arial"/>
                <a:cs typeface="Arial"/>
                <a:sym typeface="Arial"/>
              </a:defRPr>
            </a:lvl4pPr>
            <a:lvl5pPr marL="1189434" marR="0" lvl="4" indent="-71833" algn="l" rtl="0">
              <a:spcBef>
                <a:spcPts val="0"/>
              </a:spcBef>
              <a:buClr>
                <a:srgbClr val="DC0202"/>
              </a:buClr>
              <a:buSzPct val="100000"/>
              <a:buFont typeface="Merriweather Sans"/>
              <a:buChar char="–"/>
              <a:defRPr sz="1400" b="0" i="0" u="none" strike="noStrike" cap="none">
                <a:latin typeface="Arial"/>
                <a:ea typeface="Arial"/>
                <a:cs typeface="Arial"/>
                <a:sym typeface="Arial"/>
              </a:defRPr>
            </a:lvl5pPr>
            <a:lvl6pPr marL="1285875" marR="0" lvl="5" indent="-3175" algn="l" rtl="0">
              <a:spcBef>
                <a:spcPts val="0"/>
              </a:spcBef>
              <a:buChar char="■"/>
              <a:defRPr sz="1800" b="0" i="0" u="none" strike="noStrike" cap="none">
                <a:latin typeface="Arial"/>
                <a:ea typeface="Arial"/>
                <a:cs typeface="Arial"/>
                <a:sym typeface="Arial"/>
              </a:defRPr>
            </a:lvl6pPr>
            <a:lvl7pPr marL="1543050" marR="0" lvl="6" indent="-6350" algn="l" rtl="0">
              <a:spcBef>
                <a:spcPts val="0"/>
              </a:spcBef>
              <a:buChar char="●"/>
              <a:defRPr sz="1800" b="0" i="0" u="none" strike="noStrike" cap="none">
                <a:latin typeface="Arial"/>
                <a:ea typeface="Arial"/>
                <a:cs typeface="Arial"/>
                <a:sym typeface="Arial"/>
              </a:defRPr>
            </a:lvl7pPr>
            <a:lvl8pPr marL="1800225" marR="0" lvl="7" indent="-9525" algn="l" rtl="0">
              <a:spcBef>
                <a:spcPts val="0"/>
              </a:spcBef>
              <a:buChar char="○"/>
              <a:defRPr sz="1800" b="0" i="0" u="none" strike="noStrike" cap="none">
                <a:latin typeface="Arial"/>
                <a:ea typeface="Arial"/>
                <a:cs typeface="Arial"/>
                <a:sym typeface="Arial"/>
              </a:defRPr>
            </a:lvl8pPr>
            <a:lvl9pPr marL="2057400" marR="0" lvl="8" indent="0" algn="l" rtl="0">
              <a:spcBef>
                <a:spcPts val="0"/>
              </a:spcBef>
              <a:buChar char="■"/>
              <a:defRPr sz="1800" b="0" i="0" u="none" strike="noStrike" cap="none"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" name="Shape 29"/>
          <p:cNvSpPr txBox="1"/>
          <p:nvPr/>
        </p:nvSpPr>
        <p:spPr>
          <a:xfrm>
            <a:off x="232466" y="4875994"/>
            <a:ext cx="6454082" cy="207749"/>
          </a:xfrm>
          <a:prstGeom prst="rect">
            <a:avLst/>
          </a:prstGeom>
          <a:noFill/>
          <a:ln>
            <a:noFill/>
          </a:ln>
        </p:spPr>
        <p:txBody>
          <a:bodyPr wrap="square" lIns="51425" tIns="25700" rIns="51425" bIns="2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000" b="1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‹#›</a:t>
            </a:fld>
            <a:r>
              <a:rPr lang="en-US" sz="700" b="1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					</a:t>
            </a:r>
            <a:r>
              <a:rPr lang="en-US" sz="1000" b="1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	</a:t>
            </a:r>
          </a:p>
        </p:txBody>
      </p:sp>
      <p:sp>
        <p:nvSpPr>
          <p:cNvPr id="30" name="Shape 30"/>
          <p:cNvSpPr txBox="1">
            <a:spLocks noGrp="1"/>
          </p:cNvSpPr>
          <p:nvPr>
            <p:ph type="body" idx="2"/>
          </p:nvPr>
        </p:nvSpPr>
        <p:spPr>
          <a:xfrm>
            <a:off x="4546703" y="1053563"/>
            <a:ext cx="4141641" cy="324738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192881" marR="0" lvl="0" indent="-65880" algn="l" rtl="0">
              <a:spcBef>
                <a:spcPts val="0"/>
              </a:spcBef>
              <a:buClr>
                <a:srgbClr val="DC0202"/>
              </a:buClr>
              <a:buSzPct val="100000"/>
              <a:buFont typeface="Noto Sans Symbols"/>
              <a:buChar char="▪"/>
              <a:defRPr sz="2000" b="0" i="0" u="none" strike="noStrike" cap="none">
                <a:latin typeface="Arial"/>
                <a:ea typeface="Arial"/>
                <a:cs typeface="Arial"/>
                <a:sym typeface="Arial"/>
              </a:defRPr>
            </a:lvl1pPr>
            <a:lvl2pPr marL="450056" marR="0" lvl="1" indent="-81756" algn="l" rtl="0">
              <a:spcBef>
                <a:spcPts val="0"/>
              </a:spcBef>
              <a:buClr>
                <a:srgbClr val="DC0202"/>
              </a:buClr>
              <a:buSzPct val="100000"/>
              <a:buFont typeface="Merriweather Sans"/>
              <a:buChar char="–"/>
              <a:defRPr sz="1800" b="0" i="0" u="none" strike="noStrike" cap="none">
                <a:latin typeface="Arial"/>
                <a:ea typeface="Arial"/>
                <a:cs typeface="Arial"/>
                <a:sym typeface="Arial"/>
              </a:defRPr>
            </a:lvl2pPr>
            <a:lvl3pPr marL="675084" marR="0" lvl="2" indent="-65483" algn="l" rtl="0">
              <a:spcBef>
                <a:spcPts val="0"/>
              </a:spcBef>
              <a:buClr>
                <a:srgbClr val="DC0202"/>
              </a:buClr>
              <a:buSzPct val="100000"/>
              <a:buFont typeface="Noto Sans Symbols"/>
              <a:buChar char="➢"/>
              <a:defRPr sz="1600" b="0" i="0" u="none" strike="noStrike" cap="none">
                <a:latin typeface="Arial"/>
                <a:ea typeface="Arial"/>
                <a:cs typeface="Arial"/>
                <a:sym typeface="Arial"/>
              </a:defRPr>
            </a:lvl3pPr>
            <a:lvl4pPr marL="932259" marR="0" lvl="3" indent="-81358" algn="l" rtl="0">
              <a:spcBef>
                <a:spcPts val="0"/>
              </a:spcBef>
              <a:buClr>
                <a:srgbClr val="DC0202"/>
              </a:buClr>
              <a:buSzPct val="100000"/>
              <a:buFont typeface="Noto Sans Symbols"/>
              <a:buChar char="▪"/>
              <a:defRPr sz="1400" b="0" i="0" u="none" strike="noStrike" cap="none">
                <a:latin typeface="Arial"/>
                <a:ea typeface="Arial"/>
                <a:cs typeface="Arial"/>
                <a:sym typeface="Arial"/>
              </a:defRPr>
            </a:lvl4pPr>
            <a:lvl5pPr marL="1189434" marR="0" lvl="4" indent="-71833" algn="l" rtl="0">
              <a:spcBef>
                <a:spcPts val="0"/>
              </a:spcBef>
              <a:buClr>
                <a:srgbClr val="DC0202"/>
              </a:buClr>
              <a:buSzPct val="100000"/>
              <a:buFont typeface="Merriweather Sans"/>
              <a:buChar char="–"/>
              <a:defRPr sz="1400" b="0" i="0" u="none" strike="noStrike" cap="none">
                <a:latin typeface="Arial"/>
                <a:ea typeface="Arial"/>
                <a:cs typeface="Arial"/>
                <a:sym typeface="Arial"/>
              </a:defRPr>
            </a:lvl5pPr>
            <a:lvl6pPr marL="1285875" marR="0" lvl="5" indent="-3175" algn="l" rtl="0">
              <a:spcBef>
                <a:spcPts val="0"/>
              </a:spcBef>
              <a:buChar char="■"/>
              <a:defRPr sz="1800" b="0" i="0" u="none" strike="noStrike" cap="none">
                <a:latin typeface="Arial"/>
                <a:ea typeface="Arial"/>
                <a:cs typeface="Arial"/>
                <a:sym typeface="Arial"/>
              </a:defRPr>
            </a:lvl6pPr>
            <a:lvl7pPr marL="1543050" marR="0" lvl="6" indent="-6350" algn="l" rtl="0">
              <a:spcBef>
                <a:spcPts val="0"/>
              </a:spcBef>
              <a:buChar char="●"/>
              <a:defRPr sz="1800" b="0" i="0" u="none" strike="noStrike" cap="none">
                <a:latin typeface="Arial"/>
                <a:ea typeface="Arial"/>
                <a:cs typeface="Arial"/>
                <a:sym typeface="Arial"/>
              </a:defRPr>
            </a:lvl7pPr>
            <a:lvl8pPr marL="1800225" marR="0" lvl="7" indent="-9525" algn="l" rtl="0">
              <a:spcBef>
                <a:spcPts val="0"/>
              </a:spcBef>
              <a:buChar char="○"/>
              <a:defRPr sz="1800" b="0" i="0" u="none" strike="noStrike" cap="none">
                <a:latin typeface="Arial"/>
                <a:ea typeface="Arial"/>
                <a:cs typeface="Arial"/>
                <a:sym typeface="Arial"/>
              </a:defRPr>
            </a:lvl8pPr>
            <a:lvl9pPr marL="2057400" marR="0" lvl="8" indent="0" algn="l" rtl="0">
              <a:spcBef>
                <a:spcPts val="0"/>
              </a:spcBef>
              <a:buChar char="■"/>
              <a:defRPr sz="1800" b="0" i="0" u="none" strike="noStrike" cap="none"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Shape 32" descr="C:\Users\xzkffs\Documents\Sales PPT Template - 2016 NAIAS\Graphic Elements\Content slide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84" y="0"/>
            <a:ext cx="9143428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519693" y="341460"/>
            <a:ext cx="8140847" cy="46743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27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34" name="Shape 34"/>
          <p:cNvSpPr txBox="1"/>
          <p:nvPr/>
        </p:nvSpPr>
        <p:spPr>
          <a:xfrm>
            <a:off x="232466" y="4875994"/>
            <a:ext cx="6454082" cy="207749"/>
          </a:xfrm>
          <a:prstGeom prst="rect">
            <a:avLst/>
          </a:prstGeom>
          <a:noFill/>
          <a:ln>
            <a:noFill/>
          </a:ln>
        </p:spPr>
        <p:txBody>
          <a:bodyPr wrap="square" lIns="51425" tIns="25700" rIns="51425" bIns="2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000" b="1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‹#›</a:t>
            </a:fld>
            <a:r>
              <a:rPr lang="en-US" sz="700" b="1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				</a:t>
            </a:r>
            <a:r>
              <a:rPr lang="en-US" sz="1000" b="1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	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Shape 36" descr="C:\Users\xzkffs\Documents\Sales PPT Template - 2016 NAIAS\Graphic Elements\Content slide.jp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84" y="0"/>
            <a:ext cx="9143428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Shape 37"/>
          <p:cNvSpPr txBox="1"/>
          <p:nvPr/>
        </p:nvSpPr>
        <p:spPr>
          <a:xfrm>
            <a:off x="232466" y="4875994"/>
            <a:ext cx="6454082" cy="207749"/>
          </a:xfrm>
          <a:prstGeom prst="rect">
            <a:avLst/>
          </a:prstGeom>
          <a:noFill/>
          <a:ln>
            <a:noFill/>
          </a:ln>
        </p:spPr>
        <p:txBody>
          <a:bodyPr wrap="square" lIns="51425" tIns="25700" rIns="51425" bIns="2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000" b="1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‹#›</a:t>
            </a:fld>
            <a:r>
              <a:rPr lang="en-US" sz="700" b="1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				</a:t>
            </a:r>
            <a:r>
              <a:rPr lang="en-US" sz="1000" b="1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	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/>
        </p:nvSpPr>
        <p:spPr>
          <a:xfrm>
            <a:off x="519693" y="341460"/>
            <a:ext cx="8140847" cy="467435"/>
          </a:xfrm>
          <a:prstGeom prst="rect">
            <a:avLst/>
          </a:prstGeom>
          <a:noFill/>
          <a:ln>
            <a:noFill/>
          </a:ln>
        </p:spPr>
        <p:txBody>
          <a:bodyPr wrap="square" lIns="51425" tIns="25700" rIns="51425" bIns="2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7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Click to edit Master title style</a:t>
            </a:r>
          </a:p>
        </p:txBody>
      </p:sp>
      <p:sp>
        <p:nvSpPr>
          <p:cNvPr id="11" name="Shape 11"/>
          <p:cNvSpPr txBox="1"/>
          <p:nvPr/>
        </p:nvSpPr>
        <p:spPr>
          <a:xfrm>
            <a:off x="519693" y="1054596"/>
            <a:ext cx="8168651" cy="3247385"/>
          </a:xfrm>
          <a:prstGeom prst="rect">
            <a:avLst/>
          </a:prstGeom>
          <a:noFill/>
          <a:ln>
            <a:noFill/>
          </a:ln>
        </p:spPr>
        <p:txBody>
          <a:bodyPr wrap="square" lIns="51425" tIns="25700" rIns="51425" bIns="25700" anchor="t" anchorCtr="0">
            <a:noAutofit/>
          </a:bodyPr>
          <a:lstStyle/>
          <a:p>
            <a:pPr marL="192881" marR="0" lvl="0" indent="-192881" algn="l" rtl="0">
              <a:spcBef>
                <a:spcPts val="0"/>
              </a:spcBef>
              <a:buClr>
                <a:srgbClr val="DC0202"/>
              </a:buClr>
              <a:buSzPct val="100000"/>
              <a:buFont typeface="Noto Sans Symbols"/>
              <a:buChar char="▪"/>
            </a:pP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Click to edit Master text styles</a:t>
            </a:r>
          </a:p>
          <a:p>
            <a:pPr marL="450056" marR="0" lvl="1" indent="-196056" algn="l" rtl="0">
              <a:spcBef>
                <a:spcPts val="0"/>
              </a:spcBef>
              <a:buClr>
                <a:srgbClr val="DC0202"/>
              </a:buClr>
              <a:buSzPct val="100000"/>
              <a:buFont typeface="Merriweather Sans"/>
              <a:buChar char="–"/>
            </a:pPr>
            <a:r>
              <a:rPr lang="en-US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Second level</a:t>
            </a:r>
          </a:p>
          <a:p>
            <a:pPr marL="675084" marR="0" lvl="2" indent="-167083" algn="l" rtl="0">
              <a:spcBef>
                <a:spcPts val="0"/>
              </a:spcBef>
              <a:buClr>
                <a:srgbClr val="DC0202"/>
              </a:buClr>
              <a:buSzPct val="100000"/>
              <a:buFont typeface="Noto Sans Symbols"/>
              <a:buChar char="➢"/>
            </a:pP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Third level</a:t>
            </a:r>
          </a:p>
          <a:p>
            <a:pPr marL="932259" marR="0" lvl="3" indent="-170258" algn="l" rtl="0">
              <a:spcBef>
                <a:spcPts val="0"/>
              </a:spcBef>
              <a:buClr>
                <a:srgbClr val="DC0202"/>
              </a:buClr>
              <a:buSzPct val="100000"/>
              <a:buFont typeface="Noto Sans Symbols"/>
              <a:buChar char="▪"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Fourth level</a:t>
            </a:r>
          </a:p>
          <a:p>
            <a:pPr marL="1189434" marR="0" lvl="4" indent="-160733" algn="l" rtl="0">
              <a:spcBef>
                <a:spcPts val="0"/>
              </a:spcBef>
              <a:buClr>
                <a:srgbClr val="DC0202"/>
              </a:buClr>
              <a:buSzPct val="100000"/>
              <a:buFont typeface="Merriweather Sans"/>
              <a:buChar char="–"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Fifth level</a:t>
            </a:r>
          </a:p>
        </p:txBody>
      </p:sp>
      <p:sp>
        <p:nvSpPr>
          <p:cNvPr id="12" name="Shape 12"/>
          <p:cNvSpPr txBox="1"/>
          <p:nvPr/>
        </p:nvSpPr>
        <p:spPr>
          <a:xfrm>
            <a:off x="232466" y="4875994"/>
            <a:ext cx="6454082" cy="207749"/>
          </a:xfrm>
          <a:prstGeom prst="rect">
            <a:avLst/>
          </a:prstGeom>
          <a:noFill/>
          <a:ln>
            <a:noFill/>
          </a:ln>
        </p:spPr>
        <p:txBody>
          <a:bodyPr wrap="square" lIns="51425" tIns="25700" rIns="51425" bIns="2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000" b="1" i="0" u="none" strike="noStrike" cap="non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‹#›</a:t>
            </a:fld>
            <a:r>
              <a:rPr lang="en-US" sz="700" b="1" i="0" u="none" strike="noStrike" cap="non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				</a:t>
            </a:r>
            <a:r>
              <a:rPr lang="en-US" sz="1000" b="1" i="0" u="none" strike="noStrike" cap="none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	</a:t>
            </a: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jpg"/><Relationship Id="rId4" Type="http://schemas.openxmlformats.org/officeDocument/2006/relationships/image" Target="../media/image24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title"/>
          </p:nvPr>
        </p:nvSpPr>
        <p:spPr>
          <a:xfrm>
            <a:off x="2228850" y="1940631"/>
            <a:ext cx="4629150" cy="44146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2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End of Summer Presentation</a:t>
            </a:r>
          </a:p>
        </p:txBody>
      </p:sp>
      <p:sp>
        <p:nvSpPr>
          <p:cNvPr id="43" name="Shape 43"/>
          <p:cNvSpPr txBox="1">
            <a:spLocks noGrp="1"/>
          </p:cNvSpPr>
          <p:nvPr>
            <p:ph type="body" idx="1"/>
          </p:nvPr>
        </p:nvSpPr>
        <p:spPr>
          <a:xfrm>
            <a:off x="2257424" y="2692000"/>
            <a:ext cx="4629150" cy="328936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21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Krishnan R. Luhar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 txBox="1">
            <a:spLocks noGrp="1"/>
          </p:cNvSpPr>
          <p:nvPr>
            <p:ph type="title"/>
          </p:nvPr>
        </p:nvSpPr>
        <p:spPr>
          <a:xfrm>
            <a:off x="519693" y="341460"/>
            <a:ext cx="8140847" cy="467435"/>
          </a:xfrm>
          <a:prstGeom prst="rect">
            <a:avLst/>
          </a:prstGeom>
          <a:noFill/>
          <a:ln>
            <a:noFill/>
          </a:ln>
        </p:spPr>
        <p:txBody>
          <a:bodyPr wrap="square" lIns="51425" tIns="25700" rIns="51425" bIns="2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7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Contact Pattern Fixture: Software Rev2</a:t>
            </a:r>
          </a:p>
        </p:txBody>
      </p:sp>
      <p:sp>
        <p:nvSpPr>
          <p:cNvPr id="116" name="Shape 116"/>
          <p:cNvSpPr txBox="1">
            <a:spLocks noGrp="1"/>
          </p:cNvSpPr>
          <p:nvPr>
            <p:ph type="body" idx="1"/>
          </p:nvPr>
        </p:nvSpPr>
        <p:spPr>
          <a:xfrm>
            <a:off x="519695" y="1054596"/>
            <a:ext cx="5271505" cy="3247385"/>
          </a:xfrm>
          <a:prstGeom prst="rect">
            <a:avLst/>
          </a:prstGeom>
          <a:noFill/>
          <a:ln>
            <a:noFill/>
          </a:ln>
        </p:spPr>
        <p:txBody>
          <a:bodyPr wrap="square" lIns="51425" tIns="25700" rIns="51425" bIns="25700" anchor="t" anchorCtr="0">
            <a:noAutofit/>
          </a:bodyPr>
          <a:lstStyle/>
          <a:p>
            <a:pPr marL="192881" marR="0" lvl="0" indent="-192881" algn="l" rtl="0">
              <a:spcBef>
                <a:spcPts val="0"/>
              </a:spcBef>
              <a:buClr>
                <a:srgbClr val="DC0202"/>
              </a:buClr>
              <a:buSzPct val="100000"/>
              <a:buFont typeface="Noto Sans Symbols"/>
              <a:buChar char="▪"/>
            </a:pPr>
            <a:r>
              <a:rPr lang="en-US" sz="2000" b="0" i="0" u="none" strike="noStrike" cap="none">
                <a:latin typeface="Arial"/>
                <a:ea typeface="Arial"/>
                <a:cs typeface="Arial"/>
                <a:sym typeface="Arial"/>
              </a:rPr>
              <a:t>Changes</a:t>
            </a:r>
          </a:p>
          <a:p>
            <a:pPr marL="450056" marR="0" lvl="1" indent="-196056" algn="l" rtl="0">
              <a:spcBef>
                <a:spcPts val="0"/>
              </a:spcBef>
              <a:buClr>
                <a:srgbClr val="DC0202"/>
              </a:buClr>
              <a:buSzPct val="100000"/>
              <a:buFont typeface="Merriweather Sans"/>
              <a:buChar char="–"/>
            </a:pPr>
            <a:r>
              <a:rPr lang="en-US" sz="1800" b="0" i="0" u="none" strike="noStrike" cap="none">
                <a:latin typeface="Arial"/>
                <a:ea typeface="Arial"/>
                <a:cs typeface="Arial"/>
                <a:sym typeface="Arial"/>
              </a:rPr>
              <a:t>Cleaner code</a:t>
            </a:r>
          </a:p>
          <a:p>
            <a:pPr marL="675084" marR="0" lvl="2" indent="-167083" algn="l" rtl="0">
              <a:spcBef>
                <a:spcPts val="0"/>
              </a:spcBef>
              <a:buClr>
                <a:srgbClr val="DC0202"/>
              </a:buClr>
              <a:buSzPct val="100000"/>
              <a:buFont typeface="Noto Sans Symbols"/>
              <a:buChar char="➢"/>
            </a:pPr>
            <a:r>
              <a:rPr lang="en-US" sz="1600" b="0" i="0" u="none" strike="noStrike" cap="none">
                <a:latin typeface="Arial"/>
                <a:ea typeface="Arial"/>
                <a:cs typeface="Arial"/>
                <a:sym typeface="Arial"/>
              </a:rPr>
              <a:t>Locate tooth features</a:t>
            </a:r>
          </a:p>
          <a:p>
            <a:pPr marL="675084" marR="0" lvl="2" indent="-167083" algn="l" rtl="0">
              <a:spcBef>
                <a:spcPts val="0"/>
              </a:spcBef>
              <a:buClr>
                <a:srgbClr val="DC0202"/>
              </a:buClr>
              <a:buSzPct val="100000"/>
              <a:buFont typeface="Noto Sans Symbols"/>
              <a:buChar char="➢"/>
            </a:pPr>
            <a:r>
              <a:rPr lang="en-US" sz="1600" b="0" i="0" u="none" strike="noStrike" cap="none">
                <a:latin typeface="Arial"/>
                <a:ea typeface="Arial"/>
                <a:cs typeface="Arial"/>
                <a:sym typeface="Arial"/>
              </a:rPr>
              <a:t>Region within region capabilities</a:t>
            </a:r>
          </a:p>
          <a:p>
            <a:pPr marL="675084" marR="0" lvl="2" indent="-167083" algn="l" rtl="0">
              <a:spcBef>
                <a:spcPts val="0"/>
              </a:spcBef>
              <a:buClr>
                <a:srgbClr val="DC0202"/>
              </a:buClr>
              <a:buSzPct val="100000"/>
              <a:buFont typeface="Noto Sans Symbols"/>
              <a:buChar char="➢"/>
            </a:pPr>
            <a:r>
              <a:rPr lang="en-US" sz="1600" b="0" i="0" u="none" strike="noStrike" cap="none">
                <a:latin typeface="Arial"/>
                <a:ea typeface="Arial"/>
                <a:cs typeface="Arial"/>
                <a:sym typeface="Arial"/>
              </a:rPr>
              <a:t>Contrast filter function</a:t>
            </a:r>
          </a:p>
          <a:p>
            <a:pPr marL="192881" marR="0" lvl="0" indent="-192881" algn="l" rtl="0">
              <a:spcBef>
                <a:spcPts val="0"/>
              </a:spcBef>
              <a:buClr>
                <a:srgbClr val="DC0202"/>
              </a:buClr>
              <a:buSzPct val="100000"/>
              <a:buFont typeface="Noto Sans Symbols"/>
              <a:buChar char="▪"/>
            </a:pPr>
            <a:r>
              <a:rPr lang="en-US" sz="2000" b="0" i="0" u="none" strike="noStrike" cap="none">
                <a:latin typeface="Arial"/>
                <a:ea typeface="Arial"/>
                <a:cs typeface="Arial"/>
                <a:sym typeface="Arial"/>
              </a:rPr>
              <a:t>Area Ratio</a:t>
            </a:r>
          </a:p>
          <a:p>
            <a:pPr marL="450056" marR="0" lvl="1" indent="-196056" algn="l" rtl="0">
              <a:spcBef>
                <a:spcPts val="0"/>
              </a:spcBef>
              <a:buClr>
                <a:srgbClr val="DC0202"/>
              </a:buClr>
              <a:buSzPct val="100000"/>
              <a:buFont typeface="Merriweather Sans"/>
              <a:buChar char="–"/>
            </a:pPr>
            <a:r>
              <a:rPr lang="en-US" sz="1800" b="0" i="0" u="none" strike="noStrike" cap="none">
                <a:latin typeface="Arial"/>
                <a:ea typeface="Arial"/>
                <a:cs typeface="Arial"/>
                <a:sym typeface="Arial"/>
              </a:rPr>
              <a:t>Compares pixels between boundaries to actual width (mm)</a:t>
            </a:r>
          </a:p>
          <a:p>
            <a:pPr marL="450056" marR="0" lvl="1" indent="-196056" algn="l" rtl="0">
              <a:spcBef>
                <a:spcPts val="0"/>
              </a:spcBef>
              <a:buClr>
                <a:srgbClr val="DC0202"/>
              </a:buClr>
              <a:buSzPct val="100000"/>
              <a:buFont typeface="Merriweather Sans"/>
              <a:buChar char="–"/>
            </a:pPr>
            <a:r>
              <a:rPr lang="en-US" sz="1800" b="0" i="0" u="none" strike="noStrike" cap="none">
                <a:latin typeface="Arial"/>
                <a:ea typeface="Arial"/>
                <a:cs typeface="Arial"/>
                <a:sym typeface="Arial"/>
              </a:rPr>
              <a:t>Pixel/mm ratio obtained</a:t>
            </a:r>
          </a:p>
          <a:p>
            <a:pPr marL="675084" marR="0" lvl="2" indent="-167083" algn="l" rtl="0">
              <a:spcBef>
                <a:spcPts val="0"/>
              </a:spcBef>
              <a:buClr>
                <a:srgbClr val="DC0202"/>
              </a:buClr>
              <a:buSzPct val="100000"/>
              <a:buFont typeface="Noto Sans Symbols"/>
              <a:buNone/>
            </a:pPr>
            <a:endParaRPr sz="1600" b="0" i="0" u="none" strike="noStrike" cap="none">
              <a:latin typeface="Arial"/>
              <a:ea typeface="Arial"/>
              <a:cs typeface="Arial"/>
              <a:sym typeface="Arial"/>
            </a:endParaRPr>
          </a:p>
          <a:p>
            <a:pPr marL="675084" marR="0" lvl="2" indent="-167083" algn="l" rtl="0">
              <a:spcBef>
                <a:spcPts val="0"/>
              </a:spcBef>
              <a:buClr>
                <a:srgbClr val="DC0202"/>
              </a:buClr>
              <a:buSzPct val="100000"/>
              <a:buFont typeface="Noto Sans Symbols"/>
              <a:buNone/>
            </a:pPr>
            <a:endParaRPr sz="1600" b="0" i="0" u="none" strike="noStrike" cap="none">
              <a:latin typeface="Arial"/>
              <a:ea typeface="Arial"/>
              <a:cs typeface="Arial"/>
              <a:sym typeface="Arial"/>
            </a:endParaRPr>
          </a:p>
          <a:p>
            <a:pPr marL="450056" marR="0" lvl="1" indent="-196056" algn="l" rtl="0">
              <a:spcBef>
                <a:spcPts val="0"/>
              </a:spcBef>
              <a:buClr>
                <a:srgbClr val="DC0202"/>
              </a:buClr>
              <a:buSzPct val="100000"/>
              <a:buFont typeface="Merriweather Sans"/>
              <a:buNone/>
            </a:pPr>
            <a:endParaRPr sz="18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7" name="Shape 117" descr="image1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86400" y="1353862"/>
            <a:ext cx="3505200" cy="264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>
            <a:spLocks noGrp="1"/>
          </p:cNvSpPr>
          <p:nvPr>
            <p:ph type="title"/>
          </p:nvPr>
        </p:nvSpPr>
        <p:spPr>
          <a:xfrm>
            <a:off x="519693" y="341460"/>
            <a:ext cx="8140847" cy="467435"/>
          </a:xfrm>
          <a:prstGeom prst="rect">
            <a:avLst/>
          </a:prstGeom>
          <a:noFill/>
          <a:ln>
            <a:noFill/>
          </a:ln>
        </p:spPr>
        <p:txBody>
          <a:bodyPr wrap="square" lIns="51425" tIns="25700" rIns="51425" bIns="2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7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Contact Pattern Fixture: Software Rev2</a:t>
            </a:r>
          </a:p>
        </p:txBody>
      </p:sp>
      <p:sp>
        <p:nvSpPr>
          <p:cNvPr id="123" name="Shape 123"/>
          <p:cNvSpPr txBox="1">
            <a:spLocks noGrp="1"/>
          </p:cNvSpPr>
          <p:nvPr>
            <p:ph type="body" idx="1"/>
          </p:nvPr>
        </p:nvSpPr>
        <p:spPr>
          <a:xfrm>
            <a:off x="519693" y="1054596"/>
            <a:ext cx="8168651" cy="3247385"/>
          </a:xfrm>
          <a:prstGeom prst="rect">
            <a:avLst/>
          </a:prstGeom>
          <a:noFill/>
          <a:ln>
            <a:noFill/>
          </a:ln>
        </p:spPr>
        <p:txBody>
          <a:bodyPr wrap="square" lIns="51425" tIns="25700" rIns="51425" bIns="25700" anchor="t" anchorCtr="0">
            <a:noAutofit/>
          </a:bodyPr>
          <a:lstStyle/>
          <a:p>
            <a:pPr marL="192881" marR="0" lvl="0" indent="-192881" algn="l" rtl="0">
              <a:spcBef>
                <a:spcPts val="0"/>
              </a:spcBef>
              <a:buClr>
                <a:srgbClr val="DC0202"/>
              </a:buClr>
              <a:buSzPct val="100000"/>
              <a:buFont typeface="Noto Sans Symbols"/>
              <a:buChar char="▪"/>
            </a:pPr>
            <a:r>
              <a:rPr lang="en-US" sz="2000" b="0" i="0" u="none" strike="noStrike" cap="none">
                <a:latin typeface="Arial"/>
                <a:ea typeface="Arial"/>
                <a:cs typeface="Arial"/>
                <a:sym typeface="Arial"/>
              </a:rPr>
              <a:t>Rev1 Software was developed using existing hardware</a:t>
            </a:r>
          </a:p>
          <a:p>
            <a:pPr marL="450056" marR="0" lvl="1" indent="-196056" algn="l" rtl="0">
              <a:spcBef>
                <a:spcPts val="0"/>
              </a:spcBef>
              <a:buClr>
                <a:srgbClr val="DC0202"/>
              </a:buClr>
              <a:buSzPct val="100000"/>
              <a:buFont typeface="Merriweather Sans"/>
              <a:buChar char="–"/>
            </a:pPr>
            <a:r>
              <a:rPr lang="en-US" sz="1800" b="0" i="0" u="none" strike="noStrike" cap="none">
                <a:latin typeface="Arial"/>
                <a:ea typeface="Arial"/>
                <a:cs typeface="Arial"/>
                <a:sym typeface="Arial"/>
              </a:rPr>
              <a:t>Inconsistent results </a:t>
            </a:r>
          </a:p>
          <a:p>
            <a:pPr marL="450056" marR="0" lvl="1" indent="-196056" algn="l" rtl="0">
              <a:spcBef>
                <a:spcPts val="0"/>
              </a:spcBef>
              <a:buClr>
                <a:srgbClr val="DC0202"/>
              </a:buClr>
              <a:buSzPct val="100000"/>
              <a:buFont typeface="Merriweather Sans"/>
              <a:buChar char="–"/>
            </a:pPr>
            <a:r>
              <a:rPr lang="en-US" sz="1800" b="0" i="0" u="none" strike="noStrike" cap="none">
                <a:latin typeface="Arial"/>
                <a:ea typeface="Arial"/>
                <a:cs typeface="Arial"/>
                <a:sym typeface="Arial"/>
              </a:rPr>
              <a:t>Software/Hardware not linked </a:t>
            </a:r>
          </a:p>
          <a:p>
            <a:pPr marL="192881" marR="0" lvl="0" indent="-192881" algn="l" rtl="0">
              <a:spcBef>
                <a:spcPts val="0"/>
              </a:spcBef>
              <a:buClr>
                <a:srgbClr val="DC0202"/>
              </a:buClr>
              <a:buSzPct val="100000"/>
              <a:buFont typeface="Noto Sans Symbols"/>
              <a:buChar char="▪"/>
            </a:pPr>
            <a:r>
              <a:rPr lang="en-US" sz="2000" b="0" i="0" u="none" strike="noStrike" cap="none">
                <a:latin typeface="Arial"/>
                <a:ea typeface="Arial"/>
                <a:cs typeface="Arial"/>
                <a:sym typeface="Arial"/>
              </a:rPr>
              <a:t>Rev2 Software tuned together with hardware </a:t>
            </a:r>
          </a:p>
          <a:p>
            <a:pPr marL="450056" marR="0" lvl="1" indent="-196056" algn="l" rtl="0">
              <a:spcBef>
                <a:spcPts val="0"/>
              </a:spcBef>
              <a:buClr>
                <a:srgbClr val="DC0202"/>
              </a:buClr>
              <a:buSzPct val="100000"/>
              <a:buFont typeface="Merriweather Sans"/>
              <a:buChar char="–"/>
            </a:pPr>
            <a:r>
              <a:rPr lang="en-US" sz="1800" b="0" i="0" u="none" strike="noStrike" cap="none">
                <a:latin typeface="Arial"/>
                <a:ea typeface="Arial"/>
                <a:cs typeface="Arial"/>
                <a:sym typeface="Arial"/>
              </a:rPr>
              <a:t>More consistent pictures</a:t>
            </a:r>
          </a:p>
          <a:p>
            <a:pPr marL="450056" marR="0" lvl="1" indent="-196056" algn="l" rtl="0">
              <a:spcBef>
                <a:spcPts val="0"/>
              </a:spcBef>
              <a:buClr>
                <a:srgbClr val="DC0202"/>
              </a:buClr>
              <a:buSzPct val="100000"/>
              <a:buFont typeface="Merriweather Sans"/>
              <a:buChar char="–"/>
            </a:pPr>
            <a:r>
              <a:rPr lang="en-US" sz="1800" b="0" i="0" u="none" strike="noStrike" cap="none">
                <a:latin typeface="Arial"/>
                <a:ea typeface="Arial"/>
                <a:cs typeface="Arial"/>
                <a:sym typeface="Arial"/>
              </a:rPr>
              <a:t>Fixed lighting</a:t>
            </a:r>
          </a:p>
          <a:p>
            <a:pPr marL="450056" marR="0" lvl="1" indent="-196056" algn="l" rtl="0">
              <a:spcBef>
                <a:spcPts val="0"/>
              </a:spcBef>
              <a:buClr>
                <a:srgbClr val="DC0202"/>
              </a:buClr>
              <a:buSzPct val="100000"/>
              <a:buFont typeface="Merriweather Sans"/>
              <a:buChar char="–"/>
            </a:pPr>
            <a:r>
              <a:rPr lang="en-US" sz="1800" b="0" i="0" u="none" strike="noStrike" cap="none">
                <a:latin typeface="Arial"/>
                <a:ea typeface="Arial"/>
                <a:cs typeface="Arial"/>
                <a:sym typeface="Arial"/>
              </a:rPr>
              <a:t>Software/Hardware linked (both Cognex)</a:t>
            </a:r>
          </a:p>
          <a:p>
            <a:pPr marL="450056" marR="0" lvl="1" indent="-196056" algn="l" rtl="0">
              <a:spcBef>
                <a:spcPts val="0"/>
              </a:spcBef>
              <a:buClr>
                <a:srgbClr val="DC0202"/>
              </a:buClr>
              <a:buSzPct val="100000"/>
              <a:buFont typeface="Merriweather Sans"/>
              <a:buChar char="–"/>
            </a:pPr>
            <a:r>
              <a:rPr lang="en-US" sz="1800" b="0" i="0" u="none" strike="noStrike" cap="none">
                <a:latin typeface="Arial"/>
                <a:ea typeface="Arial"/>
                <a:cs typeface="Arial"/>
                <a:sym typeface="Arial"/>
              </a:rPr>
              <a:t>“People who are serious about software should make their own hardware”</a:t>
            </a:r>
          </a:p>
          <a:p>
            <a:pPr marL="675084" marR="0" lvl="2" indent="-167083" algn="l" rtl="0">
              <a:spcBef>
                <a:spcPts val="0"/>
              </a:spcBef>
              <a:buClr>
                <a:srgbClr val="DC0202"/>
              </a:buClr>
              <a:buSzPct val="100000"/>
              <a:buFont typeface="Noto Sans Symbols"/>
              <a:buChar char="➢"/>
            </a:pPr>
            <a:r>
              <a:rPr lang="en-US" sz="1600" b="0" i="0" u="none" strike="noStrike" cap="none">
                <a:latin typeface="Arial"/>
                <a:ea typeface="Arial"/>
                <a:cs typeface="Arial"/>
                <a:sym typeface="Arial"/>
              </a:rPr>
              <a:t>Alan Kay</a:t>
            </a:r>
          </a:p>
          <a:p>
            <a:pPr marL="450056" marR="0" lvl="1" indent="-196056" algn="l" rtl="0">
              <a:spcBef>
                <a:spcPts val="0"/>
              </a:spcBef>
              <a:buClr>
                <a:srgbClr val="DC0202"/>
              </a:buClr>
              <a:buSzPct val="100000"/>
              <a:buFont typeface="Merriweather Sans"/>
              <a:buNone/>
            </a:pPr>
            <a:endParaRPr sz="18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 txBox="1">
            <a:spLocks noGrp="1"/>
          </p:cNvSpPr>
          <p:nvPr>
            <p:ph type="title"/>
          </p:nvPr>
        </p:nvSpPr>
        <p:spPr>
          <a:xfrm>
            <a:off x="519693" y="341460"/>
            <a:ext cx="8140847" cy="467435"/>
          </a:xfrm>
          <a:prstGeom prst="rect">
            <a:avLst/>
          </a:prstGeom>
          <a:noFill/>
          <a:ln>
            <a:noFill/>
          </a:ln>
        </p:spPr>
        <p:txBody>
          <a:bodyPr wrap="square" lIns="51425" tIns="25700" rIns="51425" bIns="2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7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Contact Pattern Fixture: Hardware - Purpose</a:t>
            </a:r>
          </a:p>
        </p:txBody>
      </p:sp>
      <p:sp>
        <p:nvSpPr>
          <p:cNvPr id="129" name="Shape 129"/>
          <p:cNvSpPr txBox="1">
            <a:spLocks noGrp="1"/>
          </p:cNvSpPr>
          <p:nvPr>
            <p:ph type="body" idx="1"/>
          </p:nvPr>
        </p:nvSpPr>
        <p:spPr>
          <a:xfrm>
            <a:off x="519693" y="1054596"/>
            <a:ext cx="8168651" cy="3247385"/>
          </a:xfrm>
          <a:prstGeom prst="rect">
            <a:avLst/>
          </a:prstGeom>
          <a:noFill/>
          <a:ln>
            <a:noFill/>
          </a:ln>
        </p:spPr>
        <p:txBody>
          <a:bodyPr wrap="square" lIns="51425" tIns="25700" rIns="51425" bIns="25700" anchor="t" anchorCtr="0">
            <a:noAutofit/>
          </a:bodyPr>
          <a:lstStyle/>
          <a:p>
            <a:pPr marL="192881" marR="0" lvl="0" indent="-192881" algn="l" rtl="0">
              <a:spcBef>
                <a:spcPts val="0"/>
              </a:spcBef>
              <a:buClr>
                <a:srgbClr val="DC0202"/>
              </a:buClr>
              <a:buSzPct val="100000"/>
              <a:buFont typeface="Noto Sans Symbols"/>
              <a:buChar char="▪"/>
            </a:pPr>
            <a:r>
              <a:rPr lang="en-US" sz="2000" b="0" i="0" u="none" strike="noStrike" cap="none">
                <a:latin typeface="Arial"/>
                <a:ea typeface="Arial"/>
                <a:cs typeface="Arial"/>
                <a:sym typeface="Arial"/>
              </a:rPr>
              <a:t>Consistency</a:t>
            </a:r>
          </a:p>
          <a:p>
            <a:pPr marL="450056" marR="0" lvl="1" indent="-196056" algn="l" rtl="0">
              <a:spcBef>
                <a:spcPts val="0"/>
              </a:spcBef>
              <a:buClr>
                <a:srgbClr val="DC0202"/>
              </a:buClr>
              <a:buSzPct val="100000"/>
              <a:buFont typeface="Merriweather Sans"/>
              <a:buChar char="–"/>
            </a:pPr>
            <a:r>
              <a:rPr lang="en-US" sz="1800" b="0" i="0" u="none" strike="noStrike" cap="none">
                <a:latin typeface="Arial"/>
                <a:ea typeface="Arial"/>
                <a:cs typeface="Arial"/>
                <a:sym typeface="Arial"/>
              </a:rPr>
              <a:t>Blocks ambient light</a:t>
            </a:r>
          </a:p>
          <a:p>
            <a:pPr marL="192881" marR="0" lvl="0" indent="-192881" algn="l" rtl="0">
              <a:spcBef>
                <a:spcPts val="0"/>
              </a:spcBef>
              <a:buClr>
                <a:srgbClr val="DC0202"/>
              </a:buClr>
              <a:buSzPct val="100000"/>
              <a:buFont typeface="Noto Sans Symbols"/>
              <a:buChar char="▪"/>
            </a:pPr>
            <a:r>
              <a:rPr lang="en-US" sz="2000" b="0" i="0" u="none" strike="noStrike" cap="none">
                <a:latin typeface="Arial"/>
                <a:ea typeface="Arial"/>
                <a:cs typeface="Arial"/>
                <a:sym typeface="Arial"/>
              </a:rPr>
              <a:t>Improve Contrast</a:t>
            </a:r>
          </a:p>
          <a:p>
            <a:pPr marL="450056" marR="0" lvl="1" indent="-196056" algn="l" rtl="0">
              <a:spcBef>
                <a:spcPts val="0"/>
              </a:spcBef>
              <a:buClr>
                <a:srgbClr val="DC0202"/>
              </a:buClr>
              <a:buSzPct val="100000"/>
              <a:buFont typeface="Merriweather Sans"/>
              <a:buChar char="–"/>
            </a:pPr>
            <a:r>
              <a:rPr lang="en-US" sz="1800" b="0" i="0" u="none" strike="noStrike" cap="none">
                <a:latin typeface="Arial"/>
                <a:ea typeface="Arial"/>
                <a:cs typeface="Arial"/>
                <a:sym typeface="Arial"/>
              </a:rPr>
              <a:t>Blue light</a:t>
            </a:r>
          </a:p>
          <a:p>
            <a:pPr marL="192881" marR="0" lvl="0" indent="-192881" algn="l" rtl="0">
              <a:spcBef>
                <a:spcPts val="0"/>
              </a:spcBef>
              <a:buClr>
                <a:srgbClr val="DC0202"/>
              </a:buClr>
              <a:buSzPct val="100000"/>
              <a:buFont typeface="Noto Sans Symbols"/>
              <a:buChar char="▪"/>
            </a:pPr>
            <a:r>
              <a:rPr lang="en-US" sz="2000" b="0" i="0" u="none" strike="noStrike" cap="none">
                <a:latin typeface="Arial"/>
                <a:ea typeface="Arial"/>
                <a:cs typeface="Arial"/>
                <a:sym typeface="Arial"/>
              </a:rPr>
              <a:t>Universal</a:t>
            </a:r>
          </a:p>
          <a:p>
            <a:pPr marL="450056" marR="0" lvl="1" indent="-196056" algn="l" rtl="0">
              <a:spcBef>
                <a:spcPts val="0"/>
              </a:spcBef>
              <a:buClr>
                <a:srgbClr val="DC0202"/>
              </a:buClr>
              <a:buSzPct val="100000"/>
              <a:buFont typeface="Merriweather Sans"/>
              <a:buChar char="–"/>
            </a:pPr>
            <a:r>
              <a:rPr lang="en-US" sz="1800" b="0" i="0" u="none" strike="noStrike" cap="none">
                <a:latin typeface="Arial"/>
                <a:ea typeface="Arial"/>
                <a:cs typeface="Arial"/>
                <a:sym typeface="Arial"/>
              </a:rPr>
              <a:t>Ratios and shaft type</a:t>
            </a:r>
          </a:p>
          <a:p>
            <a:pPr marL="192881" marR="0" lvl="0" indent="-192881" algn="l" rtl="0">
              <a:spcBef>
                <a:spcPts val="0"/>
              </a:spcBef>
              <a:buClr>
                <a:srgbClr val="DC0202"/>
              </a:buClr>
              <a:buSzPct val="100000"/>
              <a:buFont typeface="Noto Sans Symbols"/>
              <a:buChar char="▪"/>
            </a:pPr>
            <a:r>
              <a:rPr lang="en-US" sz="2000" b="0" i="0" u="none" strike="noStrike" cap="none">
                <a:latin typeface="Arial"/>
                <a:ea typeface="Arial"/>
                <a:cs typeface="Arial"/>
                <a:sym typeface="Arial"/>
              </a:rPr>
              <a:t>Standardization</a:t>
            </a:r>
          </a:p>
          <a:p>
            <a:pPr marL="450056" marR="0" lvl="1" indent="-196056" algn="l" rtl="0">
              <a:spcBef>
                <a:spcPts val="0"/>
              </a:spcBef>
              <a:buClr>
                <a:srgbClr val="DC0202"/>
              </a:buClr>
              <a:buSzPct val="100000"/>
              <a:buFont typeface="Merriweather Sans"/>
              <a:buChar char="–"/>
            </a:pPr>
            <a:r>
              <a:rPr lang="en-US" sz="1800" b="0" i="0" u="none" strike="noStrike" cap="none">
                <a:latin typeface="Arial"/>
                <a:ea typeface="Arial"/>
                <a:cs typeface="Arial"/>
                <a:sym typeface="Arial"/>
              </a:rPr>
              <a:t>Repeatable throughout all plants</a:t>
            </a:r>
          </a:p>
          <a:p>
            <a:pPr marL="450056" marR="0" lvl="1" indent="-196056" algn="l" rtl="0">
              <a:spcBef>
                <a:spcPts val="0"/>
              </a:spcBef>
              <a:buClr>
                <a:srgbClr val="DC0202"/>
              </a:buClr>
              <a:buSzPct val="100000"/>
              <a:buFont typeface="Merriweather Sans"/>
              <a:buChar char="–"/>
            </a:pPr>
            <a:r>
              <a:rPr lang="en-US" sz="1800" b="0" i="0" u="none" strike="noStrike" cap="none">
                <a:latin typeface="Arial"/>
                <a:ea typeface="Arial"/>
                <a:cs typeface="Arial"/>
                <a:sym typeface="Arial"/>
              </a:rPr>
              <a:t>Minimal adjustability lowers operator error</a:t>
            </a:r>
          </a:p>
          <a:p>
            <a:pPr marL="450056" marR="0" lvl="1" indent="-196056" algn="l" rtl="0">
              <a:spcBef>
                <a:spcPts val="0"/>
              </a:spcBef>
              <a:buClr>
                <a:srgbClr val="DC0202"/>
              </a:buClr>
              <a:buSzPct val="100000"/>
              <a:buFont typeface="Merriweather Sans"/>
              <a:buNone/>
            </a:pPr>
            <a:endParaRPr sz="18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519693" y="341460"/>
            <a:ext cx="8140847" cy="467435"/>
          </a:xfrm>
          <a:prstGeom prst="rect">
            <a:avLst/>
          </a:prstGeom>
          <a:noFill/>
          <a:ln>
            <a:noFill/>
          </a:ln>
        </p:spPr>
        <p:txBody>
          <a:bodyPr wrap="square" lIns="51425" tIns="25700" rIns="51425" bIns="2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7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Contact Pattern Fixture: Hardware</a:t>
            </a:r>
          </a:p>
        </p:txBody>
      </p:sp>
      <p:pic>
        <p:nvPicPr>
          <p:cNvPr id="136" name="Shape 1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4319586" y="1659448"/>
            <a:ext cx="3238499" cy="2428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Shape 137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4">
            <a:alphaModFix/>
          </a:blip>
          <a:srcRect/>
          <a:stretch/>
        </p:blipFill>
        <p:spPr>
          <a:xfrm rot="5400000">
            <a:off x="432196" y="1682353"/>
            <a:ext cx="3248024" cy="2436017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Shape 138"/>
          <p:cNvSpPr txBox="1"/>
          <p:nvPr/>
        </p:nvSpPr>
        <p:spPr>
          <a:xfrm>
            <a:off x="838199" y="971550"/>
            <a:ext cx="2436019" cy="323164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Hardware Rev 1</a:t>
            </a:r>
          </a:p>
        </p:txBody>
      </p:sp>
      <p:sp>
        <p:nvSpPr>
          <p:cNvPr id="139" name="Shape 139"/>
          <p:cNvSpPr txBox="1"/>
          <p:nvPr/>
        </p:nvSpPr>
        <p:spPr>
          <a:xfrm>
            <a:off x="4718303" y="931470"/>
            <a:ext cx="2428875" cy="323164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en-US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Hardware Rev 2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 txBox="1">
            <a:spLocks noGrp="1"/>
          </p:cNvSpPr>
          <p:nvPr>
            <p:ph type="title"/>
          </p:nvPr>
        </p:nvSpPr>
        <p:spPr>
          <a:xfrm>
            <a:off x="519693" y="341460"/>
            <a:ext cx="8140847" cy="467435"/>
          </a:xfrm>
          <a:prstGeom prst="rect">
            <a:avLst/>
          </a:prstGeom>
          <a:noFill/>
          <a:ln>
            <a:noFill/>
          </a:ln>
        </p:spPr>
        <p:txBody>
          <a:bodyPr wrap="square" lIns="51425" tIns="25700" rIns="51425" bIns="2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7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Contact Pattern Fixture: Hardware Rev 2</a:t>
            </a:r>
          </a:p>
        </p:txBody>
      </p:sp>
      <p:sp>
        <p:nvSpPr>
          <p:cNvPr id="145" name="Shape 145"/>
          <p:cNvSpPr txBox="1">
            <a:spLocks noGrp="1"/>
          </p:cNvSpPr>
          <p:nvPr>
            <p:ph type="body" idx="1"/>
          </p:nvPr>
        </p:nvSpPr>
        <p:spPr>
          <a:xfrm>
            <a:off x="519693" y="1054596"/>
            <a:ext cx="8168651" cy="3247385"/>
          </a:xfrm>
          <a:prstGeom prst="rect">
            <a:avLst/>
          </a:prstGeom>
          <a:noFill/>
          <a:ln>
            <a:noFill/>
          </a:ln>
        </p:spPr>
        <p:txBody>
          <a:bodyPr wrap="square" lIns="51425" tIns="25700" rIns="51425" bIns="25700" anchor="t" anchorCtr="0">
            <a:noAutofit/>
          </a:bodyPr>
          <a:lstStyle/>
          <a:p>
            <a:pPr marL="192881" marR="0" lvl="0" indent="-192881" algn="l" rtl="0">
              <a:spcBef>
                <a:spcPts val="0"/>
              </a:spcBef>
              <a:buClr>
                <a:srgbClr val="DC0202"/>
              </a:buClr>
              <a:buSzPct val="100000"/>
              <a:buFont typeface="Noto Sans Symbols"/>
              <a:buChar char="▪"/>
            </a:pPr>
            <a:r>
              <a:rPr lang="en-US" sz="2000" b="0" i="0" u="none" strike="noStrike" cap="none">
                <a:latin typeface="Arial"/>
                <a:ea typeface="Arial"/>
                <a:cs typeface="Arial"/>
                <a:sym typeface="Arial"/>
              </a:rPr>
              <a:t>Gear Holder</a:t>
            </a:r>
          </a:p>
          <a:p>
            <a:pPr marL="450056" marR="0" lvl="1" indent="-196056" algn="l" rtl="0">
              <a:spcBef>
                <a:spcPts val="0"/>
              </a:spcBef>
              <a:buClr>
                <a:srgbClr val="DC0202"/>
              </a:buClr>
              <a:buSzPct val="100000"/>
              <a:buFont typeface="Merriweather Sans"/>
              <a:buChar char="–"/>
            </a:pPr>
            <a:r>
              <a:rPr lang="en-US" sz="1800" b="0" i="0" u="none" strike="noStrike" cap="none">
                <a:latin typeface="Arial"/>
                <a:ea typeface="Arial"/>
                <a:cs typeface="Arial"/>
                <a:sym typeface="Arial"/>
              </a:rPr>
              <a:t>Universal to all gears</a:t>
            </a:r>
          </a:p>
          <a:p>
            <a:pPr marL="450056" marR="0" lvl="1" indent="-196056" algn="l" rtl="0">
              <a:spcBef>
                <a:spcPts val="0"/>
              </a:spcBef>
              <a:buClr>
                <a:srgbClr val="DC0202"/>
              </a:buClr>
              <a:buSzPct val="100000"/>
              <a:buFont typeface="Merriweather Sans"/>
              <a:buChar char="–"/>
            </a:pPr>
            <a:r>
              <a:rPr lang="en-US" sz="1800" b="0" i="0" u="none" strike="noStrike" cap="none">
                <a:latin typeface="Arial"/>
                <a:ea typeface="Arial"/>
                <a:cs typeface="Arial"/>
                <a:sym typeface="Arial"/>
              </a:rPr>
              <a:t>Radially located with slip fit to bearing</a:t>
            </a:r>
          </a:p>
          <a:p>
            <a:pPr marL="450056" marR="0" lvl="1" indent="-196056" algn="l" rtl="0">
              <a:spcBef>
                <a:spcPts val="0"/>
              </a:spcBef>
              <a:buClr>
                <a:srgbClr val="DC0202"/>
              </a:buClr>
              <a:buSzPct val="100000"/>
              <a:buFont typeface="Merriweather Sans"/>
              <a:buChar char="–"/>
            </a:pPr>
            <a:r>
              <a:rPr lang="en-US" sz="1800" b="0" i="0" u="none" strike="noStrike" cap="none">
                <a:latin typeface="Arial"/>
                <a:ea typeface="Arial"/>
                <a:cs typeface="Arial"/>
                <a:sym typeface="Arial"/>
              </a:rPr>
              <a:t>Axially located to small extrusions</a:t>
            </a:r>
          </a:p>
          <a:p>
            <a:pPr marL="192881" marR="0" lvl="0" indent="-192881" algn="l" rtl="0">
              <a:spcBef>
                <a:spcPts val="0"/>
              </a:spcBef>
              <a:buClr>
                <a:srgbClr val="DC0202"/>
              </a:buClr>
              <a:buSzPct val="100000"/>
              <a:buFont typeface="Noto Sans Symbols"/>
              <a:buChar char="▪"/>
            </a:pPr>
            <a:r>
              <a:rPr lang="en-US" sz="2000" b="0" i="0" u="none" strike="noStrike" cap="none">
                <a:latin typeface="Arial"/>
                <a:ea typeface="Arial"/>
                <a:cs typeface="Arial"/>
                <a:sym typeface="Arial"/>
              </a:rPr>
              <a:t>Gear Holder Versions</a:t>
            </a:r>
          </a:p>
          <a:p>
            <a:pPr marL="450056" marR="0" lvl="1" indent="-196056" algn="l" rtl="0">
              <a:spcBef>
                <a:spcPts val="0"/>
              </a:spcBef>
              <a:buClr>
                <a:srgbClr val="DC0202"/>
              </a:buClr>
              <a:buSzPct val="100000"/>
              <a:buFont typeface="Merriweather Sans"/>
              <a:buChar char="–"/>
            </a:pPr>
            <a:r>
              <a:rPr lang="en-US" sz="1800" b="0" i="0" u="none" strike="noStrike" cap="none">
                <a:latin typeface="Arial"/>
                <a:ea typeface="Arial"/>
                <a:cs typeface="Arial"/>
                <a:sym typeface="Arial"/>
              </a:rPr>
              <a:t>Rev1(orange)</a:t>
            </a:r>
          </a:p>
          <a:p>
            <a:pPr marL="675084" marR="0" lvl="2" indent="-167083" algn="l" rtl="0">
              <a:spcBef>
                <a:spcPts val="0"/>
              </a:spcBef>
              <a:buClr>
                <a:srgbClr val="DC0202"/>
              </a:buClr>
              <a:buSzPct val="100000"/>
              <a:buFont typeface="Noto Sans Symbols"/>
              <a:buChar char="➢"/>
            </a:pPr>
            <a:r>
              <a:rPr lang="en-US" sz="1600" b="0" i="0" u="none" strike="noStrike" cap="none">
                <a:latin typeface="Arial"/>
                <a:ea typeface="Arial"/>
                <a:cs typeface="Arial"/>
                <a:sym typeface="Arial"/>
              </a:rPr>
              <a:t>Extrusions too thin</a:t>
            </a:r>
          </a:p>
          <a:p>
            <a:pPr marL="450056" marR="0" lvl="1" indent="-196056" algn="l" rtl="0">
              <a:spcBef>
                <a:spcPts val="0"/>
              </a:spcBef>
              <a:buClr>
                <a:srgbClr val="DC0202"/>
              </a:buClr>
              <a:buSzPct val="100000"/>
              <a:buFont typeface="Merriweather Sans"/>
              <a:buChar char="–"/>
            </a:pPr>
            <a:r>
              <a:rPr lang="en-US" sz="1800" b="0" i="0" u="none" strike="noStrike" cap="none">
                <a:latin typeface="Arial"/>
                <a:ea typeface="Arial"/>
                <a:cs typeface="Arial"/>
                <a:sym typeface="Arial"/>
              </a:rPr>
              <a:t>Rev2(green)</a:t>
            </a:r>
          </a:p>
          <a:p>
            <a:pPr marL="0" marR="0" lvl="0" indent="0" algn="l" rtl="0">
              <a:spcBef>
                <a:spcPts val="0"/>
              </a:spcBef>
              <a:buClr>
                <a:srgbClr val="DC0202"/>
              </a:buClr>
              <a:buSzPct val="25000"/>
              <a:buFont typeface="Noto Sans Symbols"/>
              <a:buNone/>
            </a:pPr>
            <a:endParaRPr sz="2000" b="0" i="0" u="none" strike="noStrike" cap="none">
              <a:latin typeface="Arial"/>
              <a:ea typeface="Arial"/>
              <a:cs typeface="Arial"/>
              <a:sym typeface="Arial"/>
            </a:endParaRPr>
          </a:p>
          <a:p>
            <a:pPr marL="192881" marR="0" lvl="0" indent="-192881" algn="l" rtl="0">
              <a:spcBef>
                <a:spcPts val="0"/>
              </a:spcBef>
              <a:buClr>
                <a:srgbClr val="DC0202"/>
              </a:buClr>
              <a:buSzPct val="100000"/>
              <a:buFont typeface="Noto Sans Symbols"/>
              <a:buNone/>
            </a:pPr>
            <a:endParaRPr sz="2000" b="0" i="0" u="none" strike="noStrike" cap="none">
              <a:latin typeface="Arial"/>
              <a:ea typeface="Arial"/>
              <a:cs typeface="Arial"/>
              <a:sym typeface="Arial"/>
            </a:endParaRPr>
          </a:p>
          <a:p>
            <a:pPr marL="450056" marR="0" lvl="1" indent="-196056" algn="l" rtl="0">
              <a:spcBef>
                <a:spcPts val="0"/>
              </a:spcBef>
              <a:buClr>
                <a:srgbClr val="DC0202"/>
              </a:buClr>
              <a:buSzPct val="100000"/>
              <a:buFont typeface="Merriweather Sans"/>
              <a:buNone/>
            </a:pPr>
            <a:endParaRPr sz="1800" b="0" i="0" u="none" strike="noStrike" cap="none">
              <a:latin typeface="Arial"/>
              <a:ea typeface="Arial"/>
              <a:cs typeface="Arial"/>
              <a:sym typeface="Arial"/>
            </a:endParaRPr>
          </a:p>
          <a:p>
            <a:pPr marL="450056" marR="0" lvl="1" indent="-196056" algn="l" rtl="0">
              <a:spcBef>
                <a:spcPts val="0"/>
              </a:spcBef>
              <a:buClr>
                <a:srgbClr val="DC0202"/>
              </a:buClr>
              <a:buSzPct val="100000"/>
              <a:buFont typeface="Merriweather Sans"/>
              <a:buNone/>
            </a:pPr>
            <a:endParaRPr sz="18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6" name="Shape 1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6586535" y="1797049"/>
            <a:ext cx="2336798" cy="1752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Shape 14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5400000">
            <a:off x="4805799" y="1797049"/>
            <a:ext cx="2336800" cy="175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 txBox="1">
            <a:spLocks noGrp="1"/>
          </p:cNvSpPr>
          <p:nvPr>
            <p:ph type="title"/>
          </p:nvPr>
        </p:nvSpPr>
        <p:spPr>
          <a:xfrm>
            <a:off x="519693" y="341460"/>
            <a:ext cx="8140847" cy="467435"/>
          </a:xfrm>
          <a:prstGeom prst="rect">
            <a:avLst/>
          </a:prstGeom>
          <a:noFill/>
          <a:ln>
            <a:noFill/>
          </a:ln>
        </p:spPr>
        <p:txBody>
          <a:bodyPr wrap="square" lIns="51425" tIns="25700" rIns="51425" bIns="2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7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Contact Pattern Fixture: Hardware Rev 2</a:t>
            </a:r>
          </a:p>
        </p:txBody>
      </p:sp>
      <p:sp>
        <p:nvSpPr>
          <p:cNvPr id="153" name="Shape 153"/>
          <p:cNvSpPr txBox="1">
            <a:spLocks noGrp="1"/>
          </p:cNvSpPr>
          <p:nvPr>
            <p:ph type="body" idx="1"/>
          </p:nvPr>
        </p:nvSpPr>
        <p:spPr>
          <a:xfrm>
            <a:off x="519695" y="1054596"/>
            <a:ext cx="5423905" cy="3247385"/>
          </a:xfrm>
          <a:prstGeom prst="rect">
            <a:avLst/>
          </a:prstGeom>
          <a:noFill/>
          <a:ln>
            <a:noFill/>
          </a:ln>
        </p:spPr>
        <p:txBody>
          <a:bodyPr wrap="square" lIns="51425" tIns="25700" rIns="51425" bIns="25700" anchor="t" anchorCtr="0">
            <a:noAutofit/>
          </a:bodyPr>
          <a:lstStyle/>
          <a:p>
            <a:pPr marL="192881" marR="0" lvl="0" indent="-192881" algn="l" rtl="0">
              <a:spcBef>
                <a:spcPts val="0"/>
              </a:spcBef>
              <a:spcAft>
                <a:spcPts val="0"/>
              </a:spcAft>
              <a:buClr>
                <a:srgbClr val="DC0202"/>
              </a:buClr>
              <a:buSzPct val="100000"/>
              <a:buFont typeface="Noto Sans Symbols"/>
              <a:buChar char="▪"/>
            </a:pPr>
            <a:r>
              <a:rPr lang="en-US" sz="2000" b="0" i="0" u="none" strike="noStrike" cap="none">
                <a:latin typeface="Arial"/>
                <a:ea typeface="Arial"/>
                <a:cs typeface="Arial"/>
                <a:sym typeface="Arial"/>
              </a:rPr>
              <a:t>Gear Pin Mechanism</a:t>
            </a:r>
          </a:p>
          <a:p>
            <a:pPr marL="450056" marR="0" lvl="1" indent="-196056" algn="l" rtl="0">
              <a:spcBef>
                <a:spcPts val="600"/>
              </a:spcBef>
              <a:spcAft>
                <a:spcPts val="0"/>
              </a:spcAft>
              <a:buClr>
                <a:srgbClr val="DC0202"/>
              </a:buClr>
              <a:buSzPct val="100000"/>
              <a:buFont typeface="Merriweather Sans"/>
              <a:buChar char="–"/>
            </a:pPr>
            <a:r>
              <a:rPr lang="en-US" sz="1800" b="0" i="0" u="none" strike="noStrike" cap="none">
                <a:latin typeface="Arial"/>
                <a:ea typeface="Arial"/>
                <a:cs typeface="Arial"/>
                <a:sym typeface="Arial"/>
              </a:rPr>
              <a:t>Spring plunger</a:t>
            </a:r>
          </a:p>
          <a:p>
            <a:pPr marL="450056" marR="0" lvl="1" indent="-196056" algn="l" rtl="0">
              <a:spcBef>
                <a:spcPts val="600"/>
              </a:spcBef>
              <a:spcAft>
                <a:spcPts val="0"/>
              </a:spcAft>
              <a:buClr>
                <a:srgbClr val="DC0202"/>
              </a:buClr>
              <a:buSzPct val="100000"/>
              <a:buFont typeface="Merriweather Sans"/>
              <a:buChar char="–"/>
            </a:pPr>
            <a:r>
              <a:rPr lang="en-US" sz="1800" b="0" i="0" u="none" strike="noStrike" cap="none">
                <a:latin typeface="Arial"/>
                <a:ea typeface="Arial"/>
                <a:cs typeface="Arial"/>
                <a:sym typeface="Arial"/>
              </a:rPr>
              <a:t>Dowel pins locate tower</a:t>
            </a:r>
          </a:p>
          <a:p>
            <a:pPr marL="450056" marR="0" lvl="1" indent="-196056" algn="l" rtl="0">
              <a:spcBef>
                <a:spcPts val="600"/>
              </a:spcBef>
              <a:spcAft>
                <a:spcPts val="0"/>
              </a:spcAft>
              <a:buClr>
                <a:srgbClr val="DC0202"/>
              </a:buClr>
              <a:buSzPct val="100000"/>
              <a:buFont typeface="Merriweather Sans"/>
              <a:buChar char="–"/>
            </a:pPr>
            <a:r>
              <a:rPr lang="en-US" sz="1800" b="0" i="0" u="none" strike="noStrike" cap="none">
                <a:latin typeface="Arial"/>
                <a:ea typeface="Arial"/>
                <a:cs typeface="Arial"/>
                <a:sym typeface="Arial"/>
              </a:rPr>
              <a:t>Two sets of holes on horizontal piece </a:t>
            </a:r>
          </a:p>
          <a:p>
            <a:pPr marL="675084" marR="0" lvl="2" indent="-167083" algn="l" rtl="0">
              <a:spcBef>
                <a:spcPts val="600"/>
              </a:spcBef>
              <a:spcAft>
                <a:spcPts val="0"/>
              </a:spcAft>
              <a:buClr>
                <a:srgbClr val="DC0202"/>
              </a:buClr>
              <a:buSzPct val="100000"/>
              <a:buFont typeface="Noto Sans Symbols"/>
              <a:buChar char="➢"/>
            </a:pPr>
            <a:r>
              <a:rPr lang="en-US" sz="1600" b="0" i="0" u="none" strike="noStrike" cap="none">
                <a:latin typeface="Arial"/>
                <a:ea typeface="Arial"/>
                <a:cs typeface="Arial"/>
                <a:sym typeface="Arial"/>
              </a:rPr>
              <a:t>Allows multiple gear sizes</a:t>
            </a:r>
          </a:p>
          <a:p>
            <a:pPr marL="675084" marR="0" lvl="2" indent="-167083" algn="l" rtl="0">
              <a:spcBef>
                <a:spcPts val="600"/>
              </a:spcBef>
              <a:spcAft>
                <a:spcPts val="0"/>
              </a:spcAft>
              <a:buClr>
                <a:srgbClr val="DC0202"/>
              </a:buClr>
              <a:buSzPct val="100000"/>
              <a:buFont typeface="Noto Sans Symbols"/>
              <a:buChar char="➢"/>
            </a:pPr>
            <a:r>
              <a:rPr lang="en-US" sz="1600" b="0" i="0" u="none" strike="noStrike" cap="none">
                <a:latin typeface="Arial"/>
                <a:ea typeface="Arial"/>
                <a:cs typeface="Arial"/>
                <a:sym typeface="Arial"/>
              </a:rPr>
              <a:t>Performed stacked tolerance analysis</a:t>
            </a:r>
          </a:p>
          <a:p>
            <a:pPr marL="450056" marR="0" lvl="1" indent="-196056" algn="l" rtl="0">
              <a:spcBef>
                <a:spcPts val="600"/>
              </a:spcBef>
              <a:buClr>
                <a:srgbClr val="DC0202"/>
              </a:buClr>
              <a:buSzPct val="100000"/>
              <a:buFont typeface="Merriweather Sans"/>
              <a:buNone/>
            </a:pPr>
            <a:endParaRPr sz="1800" b="0" i="0" u="none" strike="noStrike" cap="none">
              <a:latin typeface="Arial"/>
              <a:ea typeface="Arial"/>
              <a:cs typeface="Arial"/>
              <a:sym typeface="Arial"/>
            </a:endParaRPr>
          </a:p>
          <a:p>
            <a:pPr marL="450056" marR="0" lvl="1" indent="-196056" algn="l" rtl="0">
              <a:spcBef>
                <a:spcPts val="0"/>
              </a:spcBef>
              <a:buClr>
                <a:srgbClr val="DC0202"/>
              </a:buClr>
              <a:buSzPct val="100000"/>
              <a:buFont typeface="Merriweather Sans"/>
              <a:buNone/>
            </a:pPr>
            <a:endParaRPr sz="18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4" name="Shape 15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6681784" y="806514"/>
            <a:ext cx="1547811" cy="15478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Shape 155"/>
          <p:cNvPicPr preferRelativeResize="0"/>
          <p:nvPr/>
        </p:nvPicPr>
        <p:blipFill rotWithShape="1">
          <a:blip r:embed="rId4">
            <a:alphaModFix/>
          </a:blip>
          <a:srcRect l="42308" t="18233" r="32050" b="36184"/>
          <a:stretch/>
        </p:blipFill>
        <p:spPr>
          <a:xfrm>
            <a:off x="6681785" y="2419350"/>
            <a:ext cx="1523998" cy="152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 txBox="1">
            <a:spLocks noGrp="1"/>
          </p:cNvSpPr>
          <p:nvPr>
            <p:ph type="title"/>
          </p:nvPr>
        </p:nvSpPr>
        <p:spPr>
          <a:xfrm>
            <a:off x="519693" y="341460"/>
            <a:ext cx="8140847" cy="467435"/>
          </a:xfrm>
          <a:prstGeom prst="rect">
            <a:avLst/>
          </a:prstGeom>
          <a:noFill/>
          <a:ln>
            <a:noFill/>
          </a:ln>
        </p:spPr>
        <p:txBody>
          <a:bodyPr wrap="square" lIns="51425" tIns="25700" rIns="51425" bIns="2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7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Contact Pattern Fixture: Stacked Tolerance</a:t>
            </a:r>
          </a:p>
        </p:txBody>
      </p:sp>
      <p:pic>
        <p:nvPicPr>
          <p:cNvPr id="162" name="Shape 162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l="247" t="18573" r="62735" b="48581"/>
          <a:stretch/>
        </p:blipFill>
        <p:spPr>
          <a:xfrm>
            <a:off x="457200" y="1047750"/>
            <a:ext cx="6210295" cy="22293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Shape 163"/>
          <p:cNvPicPr preferRelativeResize="0"/>
          <p:nvPr/>
        </p:nvPicPr>
        <p:blipFill rotWithShape="1">
          <a:blip r:embed="rId4">
            <a:alphaModFix/>
          </a:blip>
          <a:srcRect l="21430" t="9288" r="17573" b="6256"/>
          <a:stretch/>
        </p:blipFill>
        <p:spPr>
          <a:xfrm rot="5400000">
            <a:off x="6641243" y="1496643"/>
            <a:ext cx="1981197" cy="205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 txBox="1">
            <a:spLocks noGrp="1"/>
          </p:cNvSpPr>
          <p:nvPr>
            <p:ph type="title"/>
          </p:nvPr>
        </p:nvSpPr>
        <p:spPr>
          <a:xfrm>
            <a:off x="519693" y="341460"/>
            <a:ext cx="8140847" cy="467435"/>
          </a:xfrm>
          <a:prstGeom prst="rect">
            <a:avLst/>
          </a:prstGeom>
          <a:noFill/>
          <a:ln>
            <a:noFill/>
          </a:ln>
        </p:spPr>
        <p:txBody>
          <a:bodyPr wrap="square" lIns="51425" tIns="25700" rIns="51425" bIns="2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7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Contact Pattern Fixture: Hardware Rev 2</a:t>
            </a:r>
          </a:p>
        </p:txBody>
      </p:sp>
      <p:sp>
        <p:nvSpPr>
          <p:cNvPr id="170" name="Shape 170"/>
          <p:cNvSpPr txBox="1">
            <a:spLocks noGrp="1"/>
          </p:cNvSpPr>
          <p:nvPr>
            <p:ph type="body" idx="1"/>
          </p:nvPr>
        </p:nvSpPr>
        <p:spPr>
          <a:xfrm>
            <a:off x="519693" y="1054596"/>
            <a:ext cx="8168651" cy="3247385"/>
          </a:xfrm>
          <a:prstGeom prst="rect">
            <a:avLst/>
          </a:prstGeom>
          <a:noFill/>
          <a:ln>
            <a:noFill/>
          </a:ln>
        </p:spPr>
        <p:txBody>
          <a:bodyPr wrap="square" lIns="51425" tIns="25700" rIns="51425" bIns="25700" anchor="t" anchorCtr="0">
            <a:noAutofit/>
          </a:bodyPr>
          <a:lstStyle/>
          <a:p>
            <a:pPr marL="192881" marR="0" lvl="0" indent="-192881" algn="l" rtl="0">
              <a:spcBef>
                <a:spcPts val="0"/>
              </a:spcBef>
              <a:buClr>
                <a:srgbClr val="DC0202"/>
              </a:buClr>
              <a:buSzPct val="100000"/>
              <a:buFont typeface="Noto Sans Symbols"/>
              <a:buChar char="▪"/>
            </a:pPr>
            <a:r>
              <a:rPr lang="en-US" sz="2000" b="0" i="0" u="none" strike="noStrike" cap="none">
                <a:latin typeface="Arial"/>
                <a:ea typeface="Arial"/>
                <a:cs typeface="Arial"/>
                <a:sym typeface="Arial"/>
              </a:rPr>
              <a:t>Linear Travel &amp; Stops</a:t>
            </a:r>
          </a:p>
          <a:p>
            <a:pPr marL="450056" marR="0" lvl="1" indent="-196056" algn="l" rtl="0">
              <a:spcBef>
                <a:spcPts val="0"/>
              </a:spcBef>
              <a:buClr>
                <a:srgbClr val="DC0202"/>
              </a:buClr>
              <a:buSzPct val="100000"/>
              <a:buFont typeface="Merriweather Sans"/>
              <a:buChar char="–"/>
            </a:pPr>
            <a:r>
              <a:rPr lang="en-US" sz="1800" b="0" i="0" u="none" strike="noStrike" cap="none">
                <a:latin typeface="Arial"/>
                <a:ea typeface="Arial"/>
                <a:cs typeface="Arial"/>
                <a:sym typeface="Arial"/>
              </a:rPr>
              <a:t>Gear holder attached to linear rail bearing</a:t>
            </a:r>
          </a:p>
          <a:p>
            <a:pPr marL="450056" marR="0" lvl="1" indent="-196056" algn="l" rtl="0">
              <a:spcBef>
                <a:spcPts val="0"/>
              </a:spcBef>
              <a:buClr>
                <a:srgbClr val="DC0202"/>
              </a:buClr>
              <a:buSzPct val="100000"/>
              <a:buFont typeface="Merriweather Sans"/>
              <a:buChar char="–"/>
            </a:pPr>
            <a:r>
              <a:rPr lang="en-US" sz="1800" b="0" i="0" u="none" strike="noStrike" cap="none">
                <a:latin typeface="Arial"/>
                <a:ea typeface="Arial"/>
                <a:cs typeface="Arial"/>
                <a:sym typeface="Arial"/>
              </a:rPr>
              <a:t>Allows for inspection of both flanks</a:t>
            </a:r>
          </a:p>
          <a:p>
            <a:pPr marL="675084" marR="0" lvl="2" indent="-167083" algn="l" rtl="0">
              <a:spcBef>
                <a:spcPts val="0"/>
              </a:spcBef>
              <a:buClr>
                <a:srgbClr val="DC0202"/>
              </a:buClr>
              <a:buSzPct val="100000"/>
              <a:buFont typeface="Noto Sans Symbols"/>
              <a:buChar char="➢"/>
            </a:pPr>
            <a:r>
              <a:rPr lang="en-US" sz="1600" b="0" i="0" u="none" strike="noStrike" cap="none">
                <a:latin typeface="Arial"/>
                <a:ea typeface="Arial"/>
                <a:cs typeface="Arial"/>
                <a:sym typeface="Arial"/>
              </a:rPr>
              <a:t>Constrained by stops on both sides</a:t>
            </a:r>
          </a:p>
          <a:p>
            <a:pPr marL="675084" marR="0" lvl="2" indent="-167083" algn="l" rtl="0">
              <a:spcBef>
                <a:spcPts val="0"/>
              </a:spcBef>
              <a:buClr>
                <a:srgbClr val="DC0202"/>
              </a:buClr>
              <a:buSzPct val="100000"/>
              <a:buFont typeface="Noto Sans Symbols"/>
              <a:buChar char="➢"/>
            </a:pPr>
            <a:r>
              <a:rPr lang="en-US" sz="1600" b="0" i="0" u="none" strike="noStrike" cap="none">
                <a:latin typeface="Arial"/>
                <a:ea typeface="Arial"/>
                <a:cs typeface="Arial"/>
                <a:sym typeface="Arial"/>
              </a:rPr>
              <a:t>Total travel of 2 inches</a:t>
            </a:r>
          </a:p>
          <a:p>
            <a:pPr marL="450056" marR="0" lvl="1" indent="-196056" algn="l" rtl="0">
              <a:spcBef>
                <a:spcPts val="0"/>
              </a:spcBef>
              <a:buClr>
                <a:srgbClr val="DC0202"/>
              </a:buClr>
              <a:buSzPct val="100000"/>
              <a:buFont typeface="Merriweather Sans"/>
              <a:buNone/>
            </a:pPr>
            <a:endParaRPr sz="1800" b="0" i="0" u="none" strike="noStrike" cap="none">
              <a:latin typeface="Arial"/>
              <a:ea typeface="Arial"/>
              <a:cs typeface="Arial"/>
              <a:sym typeface="Arial"/>
            </a:endParaRPr>
          </a:p>
          <a:p>
            <a:pPr marL="450056" marR="0" lvl="1" indent="-196056" algn="l" rtl="0">
              <a:spcBef>
                <a:spcPts val="0"/>
              </a:spcBef>
              <a:buClr>
                <a:srgbClr val="DC0202"/>
              </a:buClr>
              <a:buSzPct val="100000"/>
              <a:buFont typeface="Merriweather Sans"/>
              <a:buNone/>
            </a:pPr>
            <a:endParaRPr sz="1800" b="0" i="0" u="none" strike="noStrike" cap="none">
              <a:latin typeface="Arial"/>
              <a:ea typeface="Arial"/>
              <a:cs typeface="Arial"/>
              <a:sym typeface="Arial"/>
            </a:endParaRPr>
          </a:p>
          <a:p>
            <a:pPr marL="450056" marR="0" lvl="1" indent="-196056" algn="l" rtl="0">
              <a:spcBef>
                <a:spcPts val="0"/>
              </a:spcBef>
              <a:buClr>
                <a:srgbClr val="DC0202"/>
              </a:buClr>
              <a:buSzPct val="100000"/>
              <a:buFont typeface="Merriweather Sans"/>
              <a:buNone/>
            </a:pPr>
            <a:endParaRPr sz="18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 txBox="1">
            <a:spLocks noGrp="1"/>
          </p:cNvSpPr>
          <p:nvPr>
            <p:ph type="title"/>
          </p:nvPr>
        </p:nvSpPr>
        <p:spPr>
          <a:xfrm>
            <a:off x="519693" y="341460"/>
            <a:ext cx="8140847" cy="467435"/>
          </a:xfrm>
          <a:prstGeom prst="rect">
            <a:avLst/>
          </a:prstGeom>
          <a:noFill/>
          <a:ln>
            <a:noFill/>
          </a:ln>
        </p:spPr>
        <p:txBody>
          <a:bodyPr wrap="square" lIns="51425" tIns="25700" rIns="51425" bIns="2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7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Contact Pattern Fixture: Hardware Rev 2</a:t>
            </a:r>
          </a:p>
        </p:txBody>
      </p:sp>
      <p:sp>
        <p:nvSpPr>
          <p:cNvPr id="177" name="Shape 177"/>
          <p:cNvSpPr txBox="1">
            <a:spLocks noGrp="1"/>
          </p:cNvSpPr>
          <p:nvPr>
            <p:ph type="body" idx="1"/>
          </p:nvPr>
        </p:nvSpPr>
        <p:spPr>
          <a:xfrm>
            <a:off x="519693" y="1054596"/>
            <a:ext cx="8168651" cy="3650752"/>
          </a:xfrm>
          <a:prstGeom prst="rect">
            <a:avLst/>
          </a:prstGeom>
          <a:noFill/>
          <a:ln>
            <a:noFill/>
          </a:ln>
        </p:spPr>
        <p:txBody>
          <a:bodyPr wrap="square" lIns="51425" tIns="25700" rIns="51425" bIns="25700" anchor="t" anchorCtr="0">
            <a:noAutofit/>
          </a:bodyPr>
          <a:lstStyle/>
          <a:p>
            <a:pPr marL="192881" marR="0" lvl="0" indent="-192881" algn="l" rtl="0">
              <a:lnSpc>
                <a:spcPct val="90000"/>
              </a:lnSpc>
              <a:spcBef>
                <a:spcPts val="0"/>
              </a:spcBef>
              <a:buClr>
                <a:srgbClr val="DC0202"/>
              </a:buClr>
              <a:buSzPct val="100000"/>
              <a:buFont typeface="Noto Sans Symbols"/>
              <a:buChar char="▪"/>
            </a:pPr>
            <a:r>
              <a:rPr lang="en-US" sz="2000" b="0" i="0" u="none" strike="noStrike" cap="none">
                <a:latin typeface="Arial"/>
                <a:ea typeface="Arial"/>
                <a:cs typeface="Arial"/>
                <a:sym typeface="Arial"/>
              </a:rPr>
              <a:t>Lighting Rev1 – Backlight</a:t>
            </a:r>
          </a:p>
          <a:p>
            <a:pPr marL="450056" marR="0" lvl="1" indent="-196056" algn="l" rtl="0">
              <a:lnSpc>
                <a:spcPct val="90000"/>
              </a:lnSpc>
              <a:spcBef>
                <a:spcPts val="0"/>
              </a:spcBef>
              <a:buClr>
                <a:srgbClr val="DC0202"/>
              </a:buClr>
              <a:buSzPct val="100000"/>
              <a:buFont typeface="Merriweather Sans"/>
              <a:buChar char="–"/>
            </a:pPr>
            <a:r>
              <a:rPr lang="en-US" sz="1800" b="0" i="0" u="none" strike="noStrike" cap="none">
                <a:latin typeface="Arial"/>
                <a:ea typeface="Arial"/>
                <a:cs typeface="Arial"/>
                <a:sym typeface="Arial"/>
              </a:rPr>
              <a:t>Pros</a:t>
            </a:r>
          </a:p>
          <a:p>
            <a:pPr marL="675084" marR="0" lvl="2" indent="-167083" algn="l" rtl="0">
              <a:lnSpc>
                <a:spcPct val="90000"/>
              </a:lnSpc>
              <a:spcBef>
                <a:spcPts val="0"/>
              </a:spcBef>
              <a:buClr>
                <a:srgbClr val="DC0202"/>
              </a:buClr>
              <a:buSzPct val="100000"/>
              <a:buFont typeface="Noto Sans Symbols"/>
              <a:buChar char="➢"/>
            </a:pPr>
            <a:r>
              <a:rPr lang="en-US" sz="1600" b="0" i="0" u="none" strike="noStrike" cap="none">
                <a:latin typeface="Arial"/>
                <a:ea typeface="Arial"/>
                <a:cs typeface="Arial"/>
                <a:sym typeface="Arial"/>
              </a:rPr>
              <a:t>Improved boundary contrast</a:t>
            </a:r>
          </a:p>
          <a:p>
            <a:pPr marL="450056" marR="0" lvl="1" indent="-196056" algn="l" rtl="0">
              <a:lnSpc>
                <a:spcPct val="90000"/>
              </a:lnSpc>
              <a:spcBef>
                <a:spcPts val="0"/>
              </a:spcBef>
              <a:buClr>
                <a:srgbClr val="DC0202"/>
              </a:buClr>
              <a:buSzPct val="100000"/>
              <a:buFont typeface="Merriweather Sans"/>
              <a:buChar char="–"/>
            </a:pPr>
            <a:r>
              <a:rPr lang="en-US" sz="1800" b="0" i="0" u="none" strike="noStrike" cap="none">
                <a:latin typeface="Arial"/>
                <a:ea typeface="Arial"/>
                <a:cs typeface="Arial"/>
                <a:sym typeface="Arial"/>
              </a:rPr>
              <a:t>Cons</a:t>
            </a:r>
          </a:p>
          <a:p>
            <a:pPr marL="675084" marR="0" lvl="2" indent="-167083" algn="l" rtl="0">
              <a:lnSpc>
                <a:spcPct val="90000"/>
              </a:lnSpc>
              <a:spcBef>
                <a:spcPts val="0"/>
              </a:spcBef>
              <a:buClr>
                <a:srgbClr val="DC0202"/>
              </a:buClr>
              <a:buSzPct val="100000"/>
              <a:buFont typeface="Noto Sans Symbols"/>
              <a:buChar char="➢"/>
            </a:pPr>
            <a:r>
              <a:rPr lang="en-US" sz="1600" b="0" i="0" u="none" strike="noStrike" cap="none">
                <a:latin typeface="Arial"/>
                <a:ea typeface="Arial"/>
                <a:cs typeface="Arial"/>
                <a:sym typeface="Arial"/>
              </a:rPr>
              <a:t>Poor image</a:t>
            </a:r>
          </a:p>
          <a:p>
            <a:pPr marL="675084" marR="0" lvl="2" indent="-167083" algn="l" rtl="0">
              <a:lnSpc>
                <a:spcPct val="90000"/>
              </a:lnSpc>
              <a:spcBef>
                <a:spcPts val="0"/>
              </a:spcBef>
              <a:buClr>
                <a:srgbClr val="DC0202"/>
              </a:buClr>
              <a:buSzPct val="100000"/>
              <a:buFont typeface="Noto Sans Symbols"/>
              <a:buChar char="➢"/>
            </a:pPr>
            <a:r>
              <a:rPr lang="en-US" sz="1600" b="0" i="0" u="none" strike="noStrike" cap="none">
                <a:latin typeface="Arial"/>
                <a:ea typeface="Arial"/>
                <a:cs typeface="Arial"/>
                <a:sym typeface="Arial"/>
              </a:rPr>
              <a:t>Camera to Light positioning not consistent</a:t>
            </a:r>
          </a:p>
          <a:p>
            <a:pPr marL="675084" marR="0" lvl="2" indent="-167083" algn="l" rtl="0">
              <a:lnSpc>
                <a:spcPct val="90000"/>
              </a:lnSpc>
              <a:spcBef>
                <a:spcPts val="0"/>
              </a:spcBef>
              <a:buClr>
                <a:srgbClr val="DC0202"/>
              </a:buClr>
              <a:buSzPct val="100000"/>
              <a:buFont typeface="Noto Sans Symbols"/>
              <a:buNone/>
            </a:pPr>
            <a:endParaRPr sz="1600" b="0" i="0" u="none" strike="noStrike" cap="none">
              <a:latin typeface="Arial"/>
              <a:ea typeface="Arial"/>
              <a:cs typeface="Arial"/>
              <a:sym typeface="Arial"/>
            </a:endParaRPr>
          </a:p>
          <a:p>
            <a:pPr marL="192881" marR="0" lvl="0" indent="-192881" algn="l" rtl="0">
              <a:lnSpc>
                <a:spcPct val="90000"/>
              </a:lnSpc>
              <a:spcBef>
                <a:spcPts val="0"/>
              </a:spcBef>
              <a:buClr>
                <a:srgbClr val="DC0202"/>
              </a:buClr>
              <a:buSzPct val="100000"/>
              <a:buFont typeface="Noto Sans Symbols"/>
              <a:buChar char="▪"/>
            </a:pPr>
            <a:r>
              <a:rPr lang="en-US" sz="2000" b="0" i="0" u="none" strike="noStrike" cap="none">
                <a:latin typeface="Arial"/>
                <a:ea typeface="Arial"/>
                <a:cs typeface="Arial"/>
                <a:sym typeface="Arial"/>
              </a:rPr>
              <a:t>Lighting Rev2 – Side and Ring Lights</a:t>
            </a:r>
          </a:p>
          <a:p>
            <a:pPr marL="450056" marR="0" lvl="1" indent="-196056" algn="l" rtl="0">
              <a:lnSpc>
                <a:spcPct val="90000"/>
              </a:lnSpc>
              <a:spcBef>
                <a:spcPts val="0"/>
              </a:spcBef>
              <a:buClr>
                <a:srgbClr val="DC0202"/>
              </a:buClr>
              <a:buSzPct val="100000"/>
              <a:buFont typeface="Merriweather Sans"/>
              <a:buChar char="–"/>
            </a:pPr>
            <a:r>
              <a:rPr lang="en-US" sz="1800" b="0" i="0" u="none" strike="noStrike" cap="none">
                <a:latin typeface="Arial"/>
                <a:ea typeface="Arial"/>
                <a:cs typeface="Arial"/>
                <a:sym typeface="Arial"/>
              </a:rPr>
              <a:t>Pros</a:t>
            </a:r>
          </a:p>
          <a:p>
            <a:pPr marL="675084" marR="0" lvl="2" indent="-167083" algn="l" rtl="0">
              <a:lnSpc>
                <a:spcPct val="90000"/>
              </a:lnSpc>
              <a:spcBef>
                <a:spcPts val="0"/>
              </a:spcBef>
              <a:buClr>
                <a:srgbClr val="DC0202"/>
              </a:buClr>
              <a:buSzPct val="100000"/>
              <a:buFont typeface="Noto Sans Symbols"/>
              <a:buChar char="➢"/>
            </a:pPr>
            <a:r>
              <a:rPr lang="en-US" sz="1600" b="0" i="0" u="none" strike="noStrike" cap="none">
                <a:latin typeface="Arial"/>
                <a:ea typeface="Arial"/>
                <a:cs typeface="Arial"/>
                <a:sym typeface="Arial"/>
              </a:rPr>
              <a:t>Better Images</a:t>
            </a:r>
          </a:p>
          <a:p>
            <a:pPr marL="675084" marR="0" lvl="2" indent="-167083" algn="l" rtl="0">
              <a:lnSpc>
                <a:spcPct val="90000"/>
              </a:lnSpc>
              <a:spcBef>
                <a:spcPts val="0"/>
              </a:spcBef>
              <a:buClr>
                <a:srgbClr val="DC0202"/>
              </a:buClr>
              <a:buSzPct val="100000"/>
              <a:buFont typeface="Noto Sans Symbols"/>
              <a:buChar char="➢"/>
            </a:pPr>
            <a:r>
              <a:rPr lang="en-US" sz="1600" b="0" i="0" u="none" strike="noStrike" cap="none">
                <a:latin typeface="Arial"/>
                <a:ea typeface="Arial"/>
                <a:cs typeface="Arial"/>
                <a:sym typeface="Arial"/>
              </a:rPr>
              <a:t>Better light coverage</a:t>
            </a:r>
          </a:p>
          <a:p>
            <a:pPr marL="675084" marR="0" lvl="2" indent="-167083" algn="l" rtl="0">
              <a:lnSpc>
                <a:spcPct val="90000"/>
              </a:lnSpc>
              <a:spcBef>
                <a:spcPts val="0"/>
              </a:spcBef>
              <a:buClr>
                <a:srgbClr val="DC0202"/>
              </a:buClr>
              <a:buSzPct val="100000"/>
              <a:buFont typeface="Noto Sans Symbols"/>
              <a:buChar char="➢"/>
            </a:pPr>
            <a:r>
              <a:rPr lang="en-US" sz="1600" b="0" i="0" u="none" strike="noStrike" cap="none">
                <a:latin typeface="Arial"/>
                <a:ea typeface="Arial"/>
                <a:cs typeface="Arial"/>
                <a:sym typeface="Arial"/>
              </a:rPr>
              <a:t>Locates camera to fixture</a:t>
            </a:r>
          </a:p>
          <a:p>
            <a:pPr marL="450056" marR="0" lvl="1" indent="-196056" algn="l" rtl="0">
              <a:lnSpc>
                <a:spcPct val="90000"/>
              </a:lnSpc>
              <a:spcBef>
                <a:spcPts val="0"/>
              </a:spcBef>
              <a:buClr>
                <a:srgbClr val="DC0202"/>
              </a:buClr>
              <a:buSzPct val="100000"/>
              <a:buFont typeface="Merriweather Sans"/>
              <a:buChar char="–"/>
            </a:pPr>
            <a:r>
              <a:rPr lang="en-US" sz="1800" b="0" i="0" u="none" strike="noStrike" cap="none">
                <a:latin typeface="Arial"/>
                <a:ea typeface="Arial"/>
                <a:cs typeface="Arial"/>
                <a:sym typeface="Arial"/>
              </a:rPr>
              <a:t>Cons</a:t>
            </a:r>
          </a:p>
          <a:p>
            <a:pPr marL="675084" marR="0" lvl="2" indent="-167083" algn="l" rtl="0">
              <a:lnSpc>
                <a:spcPct val="90000"/>
              </a:lnSpc>
              <a:spcBef>
                <a:spcPts val="0"/>
              </a:spcBef>
              <a:buClr>
                <a:srgbClr val="DC0202"/>
              </a:buClr>
              <a:buSzPct val="100000"/>
              <a:buFont typeface="Noto Sans Symbols"/>
              <a:buChar char="➢"/>
            </a:pPr>
            <a:r>
              <a:rPr lang="en-US" sz="1600" b="0" i="0" u="none" strike="noStrike" cap="none">
                <a:latin typeface="Arial"/>
                <a:ea typeface="Arial"/>
                <a:cs typeface="Arial"/>
                <a:sym typeface="Arial"/>
              </a:rPr>
              <a:t>Multiple lights</a:t>
            </a:r>
          </a:p>
          <a:p>
            <a:pPr marL="192881" marR="0" lvl="0" indent="-192881" algn="l" rtl="0">
              <a:lnSpc>
                <a:spcPct val="90000"/>
              </a:lnSpc>
              <a:spcBef>
                <a:spcPts val="0"/>
              </a:spcBef>
              <a:buClr>
                <a:srgbClr val="DC0202"/>
              </a:buClr>
              <a:buSzPct val="100000"/>
              <a:buFont typeface="Noto Sans Symbols"/>
              <a:buNone/>
            </a:pPr>
            <a:endParaRPr sz="2000" b="0" i="0" u="none" strike="noStrike" cap="none">
              <a:latin typeface="Arial"/>
              <a:ea typeface="Arial"/>
              <a:cs typeface="Arial"/>
              <a:sym typeface="Arial"/>
            </a:endParaRPr>
          </a:p>
          <a:p>
            <a:pPr marL="450056" marR="0" lvl="1" indent="-196056" algn="l" rtl="0">
              <a:lnSpc>
                <a:spcPct val="90000"/>
              </a:lnSpc>
              <a:spcBef>
                <a:spcPts val="0"/>
              </a:spcBef>
              <a:buClr>
                <a:srgbClr val="DC0202"/>
              </a:buClr>
              <a:buSzPct val="100000"/>
              <a:buFont typeface="Merriweather Sans"/>
              <a:buNone/>
            </a:pPr>
            <a:endParaRPr sz="1800" b="0" i="0" u="none" strike="noStrike" cap="none">
              <a:latin typeface="Arial"/>
              <a:ea typeface="Arial"/>
              <a:cs typeface="Arial"/>
              <a:sym typeface="Arial"/>
            </a:endParaRPr>
          </a:p>
          <a:p>
            <a:pPr marL="450056" marR="0" lvl="1" indent="-196056" algn="l" rtl="0">
              <a:lnSpc>
                <a:spcPct val="90000"/>
              </a:lnSpc>
              <a:spcBef>
                <a:spcPts val="0"/>
              </a:spcBef>
              <a:buClr>
                <a:srgbClr val="DC0202"/>
              </a:buClr>
              <a:buSzPct val="100000"/>
              <a:buFont typeface="Merriweather Sans"/>
              <a:buNone/>
            </a:pPr>
            <a:endParaRPr sz="18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8" name="Shape 178"/>
          <p:cNvPicPr preferRelativeResize="0"/>
          <p:nvPr/>
        </p:nvPicPr>
        <p:blipFill rotWithShape="1">
          <a:blip r:embed="rId3">
            <a:alphaModFix/>
          </a:blip>
          <a:srcRect l="30741" t="618" b="18395"/>
          <a:stretch/>
        </p:blipFill>
        <p:spPr>
          <a:xfrm rot="5400000">
            <a:off x="6801163" y="1485586"/>
            <a:ext cx="2163289" cy="18972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Shape 17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5400000">
            <a:off x="4898251" y="1622962"/>
            <a:ext cx="2163287" cy="16224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 txBox="1">
            <a:spLocks noGrp="1"/>
          </p:cNvSpPr>
          <p:nvPr>
            <p:ph type="title"/>
          </p:nvPr>
        </p:nvSpPr>
        <p:spPr>
          <a:xfrm>
            <a:off x="519693" y="341460"/>
            <a:ext cx="8140847" cy="467435"/>
          </a:xfrm>
          <a:prstGeom prst="rect">
            <a:avLst/>
          </a:prstGeom>
          <a:noFill/>
          <a:ln>
            <a:noFill/>
          </a:ln>
        </p:spPr>
        <p:txBody>
          <a:bodyPr wrap="square" lIns="51425" tIns="25700" rIns="51425" bIns="2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7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Contact Pattern Fixture: Hardware – Parts List</a:t>
            </a:r>
          </a:p>
        </p:txBody>
      </p:sp>
      <p:sp>
        <p:nvSpPr>
          <p:cNvPr id="185" name="Shape 185"/>
          <p:cNvSpPr txBox="1">
            <a:spLocks noGrp="1"/>
          </p:cNvSpPr>
          <p:nvPr>
            <p:ph type="body" idx="1"/>
          </p:nvPr>
        </p:nvSpPr>
        <p:spPr>
          <a:xfrm>
            <a:off x="519693" y="1054596"/>
            <a:ext cx="8168651" cy="3247385"/>
          </a:xfrm>
          <a:prstGeom prst="rect">
            <a:avLst/>
          </a:prstGeom>
          <a:noFill/>
          <a:ln>
            <a:noFill/>
          </a:ln>
        </p:spPr>
        <p:txBody>
          <a:bodyPr wrap="square" lIns="51425" tIns="25700" rIns="51425" bIns="25700" anchor="t" anchorCtr="0">
            <a:noAutofit/>
          </a:bodyPr>
          <a:lstStyle/>
          <a:p>
            <a:pPr marL="192881" marR="0" lvl="0" indent="-192881" algn="l" rtl="0">
              <a:spcBef>
                <a:spcPts val="0"/>
              </a:spcBef>
              <a:buClr>
                <a:srgbClr val="DC0202"/>
              </a:buClr>
              <a:buSzPct val="100000"/>
              <a:buFont typeface="Noto Sans Symbols"/>
              <a:buChar char="▪"/>
            </a:pPr>
            <a:r>
              <a:rPr lang="en-US" sz="2000" b="0" i="0" u="none" strike="noStrike" cap="none">
                <a:latin typeface="Arial"/>
                <a:ea typeface="Arial"/>
                <a:cs typeface="Arial"/>
                <a:sym typeface="Arial"/>
              </a:rPr>
              <a:t>Camera</a:t>
            </a:r>
          </a:p>
          <a:p>
            <a:pPr marL="450056" marR="0" lvl="1" indent="-196056" algn="l" rtl="0">
              <a:spcBef>
                <a:spcPts val="0"/>
              </a:spcBef>
              <a:buClr>
                <a:srgbClr val="DC0202"/>
              </a:buClr>
              <a:buSzPct val="100000"/>
              <a:buFont typeface="Merriweather Sans"/>
              <a:buChar char="–"/>
            </a:pPr>
            <a:r>
              <a:rPr lang="en-US" sz="1800" b="0" i="0" u="none" strike="noStrike" cap="none">
                <a:latin typeface="Arial"/>
                <a:ea typeface="Arial"/>
                <a:cs typeface="Arial"/>
                <a:sym typeface="Arial"/>
              </a:rPr>
              <a:t>Cognex 7200</a:t>
            </a:r>
          </a:p>
          <a:p>
            <a:pPr marL="192881" marR="0" lvl="0" indent="-192881" algn="l" rtl="0">
              <a:spcBef>
                <a:spcPts val="0"/>
              </a:spcBef>
              <a:buClr>
                <a:srgbClr val="DC0202"/>
              </a:buClr>
              <a:buSzPct val="100000"/>
              <a:buFont typeface="Noto Sans Symbols"/>
              <a:buChar char="▪"/>
            </a:pPr>
            <a:r>
              <a:rPr lang="en-US" sz="2000" b="0" i="0" u="none" strike="noStrike" cap="none">
                <a:latin typeface="Arial"/>
                <a:ea typeface="Arial"/>
                <a:cs typeface="Arial"/>
                <a:sym typeface="Arial"/>
              </a:rPr>
              <a:t>Two Smartvision S75 brick lights</a:t>
            </a:r>
          </a:p>
          <a:p>
            <a:pPr marL="192881" marR="0" lvl="0" indent="-192881" algn="l" rtl="0">
              <a:spcBef>
                <a:spcPts val="0"/>
              </a:spcBef>
              <a:buClr>
                <a:srgbClr val="DC0202"/>
              </a:buClr>
              <a:buSzPct val="100000"/>
              <a:buFont typeface="Noto Sans Symbols"/>
              <a:buChar char="▪"/>
            </a:pPr>
            <a:r>
              <a:rPr lang="en-US" sz="2000" b="0" i="0" u="none" strike="noStrike" cap="none">
                <a:latin typeface="Arial"/>
                <a:ea typeface="Arial"/>
                <a:cs typeface="Arial"/>
                <a:sym typeface="Arial"/>
              </a:rPr>
              <a:t>Gear Holder</a:t>
            </a:r>
          </a:p>
          <a:p>
            <a:pPr marL="192881" marR="0" lvl="0" indent="-192881" algn="l" rtl="0">
              <a:spcBef>
                <a:spcPts val="0"/>
              </a:spcBef>
              <a:buClr>
                <a:srgbClr val="DC0202"/>
              </a:buClr>
              <a:buSzPct val="100000"/>
              <a:buFont typeface="Noto Sans Symbols"/>
              <a:buChar char="▪"/>
            </a:pPr>
            <a:r>
              <a:rPr lang="en-US" sz="2000" b="0" i="0" u="none" strike="noStrike" cap="none">
                <a:latin typeface="Arial"/>
                <a:ea typeface="Arial"/>
                <a:cs typeface="Arial"/>
                <a:sym typeface="Arial"/>
              </a:rPr>
              <a:t>Adapter plate</a:t>
            </a:r>
          </a:p>
          <a:p>
            <a:pPr marL="192881" marR="0" lvl="0" indent="-192881" algn="l" rtl="0">
              <a:spcBef>
                <a:spcPts val="0"/>
              </a:spcBef>
              <a:buClr>
                <a:srgbClr val="DC0202"/>
              </a:buClr>
              <a:buSzPct val="100000"/>
              <a:buFont typeface="Noto Sans Symbols"/>
              <a:buChar char="▪"/>
            </a:pPr>
            <a:r>
              <a:rPr lang="en-US" sz="2000" b="0" i="0" u="none" strike="noStrike" cap="none">
                <a:latin typeface="Arial"/>
                <a:ea typeface="Arial"/>
                <a:cs typeface="Arial"/>
                <a:sym typeface="Arial"/>
              </a:rPr>
              <a:t>Linear rail bearing</a:t>
            </a:r>
          </a:p>
          <a:p>
            <a:pPr marL="192881" marR="0" lvl="0" indent="-192881" algn="l" rtl="0">
              <a:spcBef>
                <a:spcPts val="0"/>
              </a:spcBef>
              <a:buClr>
                <a:srgbClr val="DC0202"/>
              </a:buClr>
              <a:buSzPct val="100000"/>
              <a:buFont typeface="Noto Sans Symbols"/>
              <a:buChar char="▪"/>
            </a:pPr>
            <a:r>
              <a:rPr lang="en-US" sz="2000" b="0" i="0" u="none" strike="noStrike" cap="none">
                <a:latin typeface="Arial"/>
                <a:ea typeface="Arial"/>
                <a:cs typeface="Arial"/>
                <a:sym typeface="Arial"/>
              </a:rPr>
              <a:t>Tooth clamping mechanism</a:t>
            </a:r>
          </a:p>
          <a:p>
            <a:pPr marL="192881" marR="0" lvl="0" indent="-192881" algn="l" rtl="0">
              <a:spcBef>
                <a:spcPts val="0"/>
              </a:spcBef>
              <a:buClr>
                <a:srgbClr val="DC0202"/>
              </a:buClr>
              <a:buSzPct val="100000"/>
              <a:buFont typeface="Noto Sans Symbols"/>
              <a:buChar char="▪"/>
            </a:pPr>
            <a:r>
              <a:rPr lang="en-US" sz="2000" b="0" i="0" u="none" strike="noStrike" cap="none">
                <a:latin typeface="Arial"/>
                <a:ea typeface="Arial"/>
                <a:cs typeface="Arial"/>
                <a:sym typeface="Arial"/>
              </a:rPr>
              <a:t>8020</a:t>
            </a:r>
          </a:p>
          <a:p>
            <a:pPr marL="192881" marR="0" lvl="0" indent="-192881" algn="l" rtl="0">
              <a:spcBef>
                <a:spcPts val="0"/>
              </a:spcBef>
              <a:buClr>
                <a:srgbClr val="DC0202"/>
              </a:buClr>
              <a:buSzPct val="100000"/>
              <a:buFont typeface="Noto Sans Symbols"/>
              <a:buChar char="▪"/>
            </a:pPr>
            <a:r>
              <a:rPr lang="en-US" sz="2000" b="0" i="0" u="none" strike="noStrike" cap="none">
                <a:latin typeface="Arial"/>
                <a:ea typeface="Arial"/>
                <a:cs typeface="Arial"/>
                <a:sym typeface="Arial"/>
              </a:rPr>
              <a:t>8020 Corners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 txBox="1">
            <a:spLocks noGrp="1"/>
          </p:cNvSpPr>
          <p:nvPr>
            <p:ph type="title"/>
          </p:nvPr>
        </p:nvSpPr>
        <p:spPr>
          <a:xfrm>
            <a:off x="519693" y="341460"/>
            <a:ext cx="8140847" cy="467435"/>
          </a:xfrm>
          <a:prstGeom prst="rect">
            <a:avLst/>
          </a:prstGeom>
          <a:noFill/>
          <a:ln>
            <a:noFill/>
          </a:ln>
        </p:spPr>
        <p:txBody>
          <a:bodyPr wrap="square" lIns="51425" tIns="25700" rIns="51425" bIns="2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7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About Me</a:t>
            </a:r>
          </a:p>
        </p:txBody>
      </p:sp>
      <p:sp>
        <p:nvSpPr>
          <p:cNvPr id="49" name="Shape 49"/>
          <p:cNvSpPr txBox="1">
            <a:spLocks noGrp="1"/>
          </p:cNvSpPr>
          <p:nvPr>
            <p:ph type="body" idx="1"/>
          </p:nvPr>
        </p:nvSpPr>
        <p:spPr>
          <a:xfrm>
            <a:off x="519693" y="1054596"/>
            <a:ext cx="8168651" cy="3247385"/>
          </a:xfrm>
          <a:prstGeom prst="rect">
            <a:avLst/>
          </a:prstGeom>
          <a:noFill/>
          <a:ln>
            <a:noFill/>
          </a:ln>
        </p:spPr>
        <p:txBody>
          <a:bodyPr wrap="square" lIns="51425" tIns="25700" rIns="51425" bIns="25700" anchor="t" anchorCtr="0">
            <a:noAutofit/>
          </a:bodyPr>
          <a:lstStyle/>
          <a:p>
            <a:pPr marL="192881" marR="0" lvl="0" indent="-192881" algn="l" rtl="0">
              <a:lnSpc>
                <a:spcPct val="90000"/>
              </a:lnSpc>
              <a:spcBef>
                <a:spcPts val="0"/>
              </a:spcBef>
              <a:buClr>
                <a:srgbClr val="DC0202"/>
              </a:buClr>
              <a:buSzPct val="97368"/>
              <a:buFont typeface="Noto Sans Symbols"/>
              <a:buChar char="▪"/>
            </a:pPr>
            <a:r>
              <a:rPr lang="en-US" sz="1850" b="0" i="0" u="none" strike="noStrike" cap="none">
                <a:latin typeface="Arial"/>
                <a:ea typeface="Arial"/>
                <a:cs typeface="Arial"/>
                <a:sym typeface="Arial"/>
              </a:rPr>
              <a:t>Going Into Senior Year at Michigan State, Mechanical Engineering</a:t>
            </a:r>
          </a:p>
          <a:p>
            <a:pPr marL="192881" marR="0" lvl="0" indent="-192881" algn="l" rtl="0">
              <a:lnSpc>
                <a:spcPct val="90000"/>
              </a:lnSpc>
              <a:spcBef>
                <a:spcPts val="0"/>
              </a:spcBef>
              <a:buClr>
                <a:srgbClr val="DC0202"/>
              </a:buClr>
              <a:buSzPct val="97368"/>
              <a:buFont typeface="Noto Sans Symbols"/>
              <a:buNone/>
            </a:pPr>
            <a:endParaRPr sz="1850" b="0" i="0" u="none" strike="noStrike" cap="none">
              <a:latin typeface="Arial"/>
              <a:ea typeface="Arial"/>
              <a:cs typeface="Arial"/>
              <a:sym typeface="Arial"/>
            </a:endParaRPr>
          </a:p>
          <a:p>
            <a:pPr marL="192881" marR="0" lvl="0" indent="-192881" algn="l" rtl="0">
              <a:lnSpc>
                <a:spcPct val="90000"/>
              </a:lnSpc>
              <a:spcBef>
                <a:spcPts val="0"/>
              </a:spcBef>
              <a:buClr>
                <a:srgbClr val="DC0202"/>
              </a:buClr>
              <a:buSzPct val="97368"/>
              <a:buFont typeface="Noto Sans Symbols"/>
              <a:buChar char="▪"/>
            </a:pPr>
            <a:r>
              <a:rPr lang="en-US" sz="1850" b="0" i="0" u="none" strike="noStrike" cap="none">
                <a:latin typeface="Arial"/>
                <a:ea typeface="Arial"/>
                <a:cs typeface="Arial"/>
                <a:sym typeface="Arial"/>
              </a:rPr>
              <a:t>From Diamond Bar, CA</a:t>
            </a:r>
          </a:p>
          <a:p>
            <a:pPr marL="192881" marR="0" lvl="0" indent="-192881" algn="l" rtl="0">
              <a:lnSpc>
                <a:spcPct val="90000"/>
              </a:lnSpc>
              <a:spcBef>
                <a:spcPts val="0"/>
              </a:spcBef>
              <a:buClr>
                <a:srgbClr val="DC0202"/>
              </a:buClr>
              <a:buSzPct val="97368"/>
              <a:buFont typeface="Noto Sans Symbols"/>
              <a:buNone/>
            </a:pPr>
            <a:endParaRPr sz="1850" b="0" i="0" u="none" strike="noStrike" cap="none">
              <a:latin typeface="Arial"/>
              <a:ea typeface="Arial"/>
              <a:cs typeface="Arial"/>
              <a:sym typeface="Arial"/>
            </a:endParaRPr>
          </a:p>
          <a:p>
            <a:pPr marL="192881" marR="0" lvl="0" indent="-192881" algn="l" rtl="0">
              <a:lnSpc>
                <a:spcPct val="90000"/>
              </a:lnSpc>
              <a:spcBef>
                <a:spcPts val="0"/>
              </a:spcBef>
              <a:buClr>
                <a:srgbClr val="DC0202"/>
              </a:buClr>
              <a:buSzPct val="97368"/>
              <a:buFont typeface="Noto Sans Symbols"/>
              <a:buChar char="▪"/>
            </a:pPr>
            <a:r>
              <a:rPr lang="en-US" sz="1850" b="0" i="0" u="none" strike="noStrike" cap="none">
                <a:latin typeface="Arial"/>
                <a:ea typeface="Arial"/>
                <a:cs typeface="Arial"/>
                <a:sym typeface="Arial"/>
              </a:rPr>
              <a:t>Basketball, Golf, Mountain Biking</a:t>
            </a:r>
          </a:p>
          <a:p>
            <a:pPr marL="192881" marR="0" lvl="0" indent="-192881" algn="l" rtl="0">
              <a:lnSpc>
                <a:spcPct val="90000"/>
              </a:lnSpc>
              <a:spcBef>
                <a:spcPts val="0"/>
              </a:spcBef>
              <a:buClr>
                <a:srgbClr val="DC0202"/>
              </a:buClr>
              <a:buSzPct val="97368"/>
              <a:buFont typeface="Noto Sans Symbols"/>
              <a:buNone/>
            </a:pPr>
            <a:endParaRPr sz="1850" b="0" i="0" u="none" strike="noStrike" cap="none">
              <a:latin typeface="Arial"/>
              <a:ea typeface="Arial"/>
              <a:cs typeface="Arial"/>
              <a:sym typeface="Arial"/>
            </a:endParaRPr>
          </a:p>
          <a:p>
            <a:pPr marL="192881" marR="0" lvl="0" indent="-192881" algn="l" rtl="0">
              <a:lnSpc>
                <a:spcPct val="90000"/>
              </a:lnSpc>
              <a:spcBef>
                <a:spcPts val="0"/>
              </a:spcBef>
              <a:buClr>
                <a:srgbClr val="DC0202"/>
              </a:buClr>
              <a:buSzPct val="97368"/>
              <a:buFont typeface="Noto Sans Symbols"/>
              <a:buChar char="▪"/>
            </a:pPr>
            <a:r>
              <a:rPr lang="en-US" sz="1850" b="0" i="0" u="none" strike="noStrike" cap="none">
                <a:latin typeface="Arial"/>
                <a:ea typeface="Arial"/>
                <a:cs typeface="Arial"/>
                <a:sym typeface="Arial"/>
              </a:rPr>
              <a:t>Second Lowest Movie List Percentage</a:t>
            </a:r>
          </a:p>
          <a:p>
            <a:pPr marL="450056" marR="0" lvl="1" indent="-196056" algn="l" rtl="0">
              <a:lnSpc>
                <a:spcPct val="90000"/>
              </a:lnSpc>
              <a:spcBef>
                <a:spcPts val="0"/>
              </a:spcBef>
              <a:buClr>
                <a:srgbClr val="DC0202"/>
              </a:buClr>
              <a:buSzPct val="97941"/>
              <a:buFont typeface="Merriweather Sans"/>
              <a:buChar char="–"/>
            </a:pPr>
            <a:r>
              <a:rPr lang="en-US" sz="1665" b="0" i="0" u="none" strike="noStrike" cap="none">
                <a:latin typeface="Arial"/>
                <a:ea typeface="Arial"/>
                <a:cs typeface="Arial"/>
                <a:sym typeface="Arial"/>
              </a:rPr>
              <a:t>Lowest between department interns</a:t>
            </a:r>
          </a:p>
          <a:p>
            <a:pPr marL="450056" marR="0" lvl="1" indent="-196056" algn="l" rtl="0">
              <a:lnSpc>
                <a:spcPct val="90000"/>
              </a:lnSpc>
              <a:spcBef>
                <a:spcPts val="0"/>
              </a:spcBef>
              <a:buClr>
                <a:srgbClr val="DC0202"/>
              </a:buClr>
              <a:buSzPct val="97941"/>
              <a:buFont typeface="Merriweather Sans"/>
              <a:buNone/>
            </a:pPr>
            <a:endParaRPr sz="1665" b="0" i="0" u="none" strike="noStrike" cap="none">
              <a:latin typeface="Arial"/>
              <a:ea typeface="Arial"/>
              <a:cs typeface="Arial"/>
              <a:sym typeface="Arial"/>
            </a:endParaRPr>
          </a:p>
          <a:p>
            <a:pPr marL="192881" marR="0" lvl="0" indent="-192881" algn="l" rtl="0">
              <a:lnSpc>
                <a:spcPct val="90000"/>
              </a:lnSpc>
              <a:spcBef>
                <a:spcPts val="0"/>
              </a:spcBef>
              <a:buClr>
                <a:srgbClr val="DC0202"/>
              </a:buClr>
              <a:buSzPct val="97368"/>
              <a:buFont typeface="Noto Sans Symbols"/>
              <a:buChar char="▪"/>
            </a:pPr>
            <a:r>
              <a:rPr lang="en-US" sz="1850" b="0" i="0" u="none" strike="noStrike" cap="none">
                <a:latin typeface="Arial"/>
                <a:ea typeface="Arial"/>
                <a:cs typeface="Arial"/>
                <a:sym typeface="Arial"/>
              </a:rPr>
              <a:t>Almost cried during the meat mountain initiation 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DC0202"/>
              </a:buClr>
              <a:buSzPct val="25000"/>
              <a:buFont typeface="Noto Sans Symbols"/>
              <a:buNone/>
            </a:pPr>
            <a:endParaRPr sz="1850" b="0" i="0" u="none" strike="noStrike" cap="none">
              <a:latin typeface="Arial"/>
              <a:ea typeface="Arial"/>
              <a:cs typeface="Arial"/>
              <a:sym typeface="Arial"/>
            </a:endParaRPr>
          </a:p>
          <a:p>
            <a:pPr marL="192881" marR="0" lvl="0" indent="-192881" algn="l" rtl="0">
              <a:lnSpc>
                <a:spcPct val="90000"/>
              </a:lnSpc>
              <a:spcBef>
                <a:spcPts val="0"/>
              </a:spcBef>
              <a:buClr>
                <a:srgbClr val="DC0202"/>
              </a:buClr>
              <a:buSzPct val="97368"/>
              <a:buFont typeface="Noto Sans Symbols"/>
              <a:buChar char="▪"/>
            </a:pPr>
            <a:r>
              <a:rPr lang="en-US" sz="1850" b="0" i="0" u="none" strike="noStrike" cap="none">
                <a:latin typeface="Arial"/>
                <a:ea typeface="Arial"/>
                <a:cs typeface="Arial"/>
                <a:sym typeface="Arial"/>
              </a:rPr>
              <a:t>Please Ask Questions at Any Time</a:t>
            </a:r>
          </a:p>
          <a:p>
            <a:pPr marL="192881" marR="0" lvl="0" indent="-192881" algn="l" rtl="0">
              <a:lnSpc>
                <a:spcPct val="90000"/>
              </a:lnSpc>
              <a:spcBef>
                <a:spcPts val="0"/>
              </a:spcBef>
              <a:buClr>
                <a:srgbClr val="DC0202"/>
              </a:buClr>
              <a:buSzPct val="97368"/>
              <a:buFont typeface="Noto Sans Symbols"/>
              <a:buNone/>
            </a:pPr>
            <a:endParaRPr sz="185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" name="Shape 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72200" y="1504950"/>
            <a:ext cx="2731882" cy="27318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 txBox="1">
            <a:spLocks noGrp="1"/>
          </p:cNvSpPr>
          <p:nvPr>
            <p:ph type="title"/>
          </p:nvPr>
        </p:nvSpPr>
        <p:spPr>
          <a:xfrm>
            <a:off x="519693" y="341460"/>
            <a:ext cx="8140847" cy="467435"/>
          </a:xfrm>
          <a:prstGeom prst="rect">
            <a:avLst/>
          </a:prstGeom>
          <a:noFill/>
          <a:ln>
            <a:noFill/>
          </a:ln>
        </p:spPr>
        <p:txBody>
          <a:bodyPr wrap="square" lIns="51425" tIns="25700" rIns="51425" bIns="2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7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Contact Pattern Fixture: Hardware Rev 2 - Issues</a:t>
            </a:r>
          </a:p>
        </p:txBody>
      </p:sp>
      <p:sp>
        <p:nvSpPr>
          <p:cNvPr id="191" name="Shape 191"/>
          <p:cNvSpPr txBox="1">
            <a:spLocks noGrp="1"/>
          </p:cNvSpPr>
          <p:nvPr>
            <p:ph type="body" idx="1"/>
          </p:nvPr>
        </p:nvSpPr>
        <p:spPr>
          <a:xfrm>
            <a:off x="519693" y="1054596"/>
            <a:ext cx="8168651" cy="3247385"/>
          </a:xfrm>
          <a:prstGeom prst="rect">
            <a:avLst/>
          </a:prstGeom>
          <a:noFill/>
          <a:ln>
            <a:noFill/>
          </a:ln>
        </p:spPr>
        <p:txBody>
          <a:bodyPr wrap="square" lIns="51425" tIns="25700" rIns="51425" bIns="25700" anchor="t" anchorCtr="0">
            <a:noAutofit/>
          </a:bodyPr>
          <a:lstStyle/>
          <a:p>
            <a:pPr marL="192881" marR="0" lvl="0" indent="-192881" algn="l" rtl="0">
              <a:spcBef>
                <a:spcPts val="0"/>
              </a:spcBef>
              <a:buClr>
                <a:srgbClr val="DC0202"/>
              </a:buClr>
              <a:buSzPct val="100000"/>
              <a:buFont typeface="Noto Sans Symbols"/>
              <a:buChar char="▪"/>
            </a:pPr>
            <a:r>
              <a:rPr lang="en-US" sz="2000" b="0" i="0" u="none" strike="noStrike" cap="none">
                <a:latin typeface="Arial"/>
                <a:ea typeface="Arial"/>
                <a:cs typeface="Arial"/>
                <a:sym typeface="Arial"/>
              </a:rPr>
              <a:t>Camera is not fixed radially</a:t>
            </a:r>
          </a:p>
          <a:p>
            <a:pPr marL="450056" marR="0" lvl="1" indent="-196056" algn="l" rtl="0">
              <a:spcBef>
                <a:spcPts val="0"/>
              </a:spcBef>
              <a:buClr>
                <a:srgbClr val="DC0202"/>
              </a:buClr>
              <a:buSzPct val="100000"/>
              <a:buFont typeface="Merriweather Sans"/>
              <a:buChar char="–"/>
            </a:pPr>
            <a:r>
              <a:rPr lang="en-US" sz="1800" b="0" i="0" u="none" strike="noStrike" cap="none">
                <a:latin typeface="Arial"/>
                <a:ea typeface="Arial"/>
                <a:cs typeface="Arial"/>
                <a:sym typeface="Arial"/>
              </a:rPr>
              <a:t>Incorporate stops in fixture</a:t>
            </a:r>
          </a:p>
          <a:p>
            <a:pPr marL="450056" marR="0" lvl="1" indent="-196056" algn="l" rtl="0">
              <a:spcBef>
                <a:spcPts val="0"/>
              </a:spcBef>
              <a:buClr>
                <a:srgbClr val="DC0202"/>
              </a:buClr>
              <a:buSzPct val="100000"/>
              <a:buFont typeface="Merriweather Sans"/>
              <a:buChar char="–"/>
            </a:pPr>
            <a:r>
              <a:rPr lang="en-US" sz="1800" b="0" i="0" u="none" strike="noStrike" cap="none">
                <a:latin typeface="Arial"/>
                <a:ea typeface="Arial"/>
                <a:cs typeface="Arial"/>
                <a:sym typeface="Arial"/>
              </a:rPr>
              <a:t>Separate holder for camera</a:t>
            </a:r>
          </a:p>
          <a:p>
            <a:pPr marL="450056" marR="0" lvl="1" indent="-196056" algn="l" rtl="0">
              <a:spcBef>
                <a:spcPts val="0"/>
              </a:spcBef>
              <a:buClr>
                <a:srgbClr val="DC0202"/>
              </a:buClr>
              <a:buSzPct val="100000"/>
              <a:buFont typeface="Merriweather Sans"/>
              <a:buNone/>
            </a:pPr>
            <a:endParaRPr sz="1800" b="0" i="0" u="none" strike="noStrike" cap="none">
              <a:latin typeface="Arial"/>
              <a:ea typeface="Arial"/>
              <a:cs typeface="Arial"/>
              <a:sym typeface="Arial"/>
            </a:endParaRPr>
          </a:p>
          <a:p>
            <a:pPr marL="192881" marR="0" lvl="0" indent="-192881" algn="l" rtl="0">
              <a:spcBef>
                <a:spcPts val="0"/>
              </a:spcBef>
              <a:buClr>
                <a:srgbClr val="DC0202"/>
              </a:buClr>
              <a:buSzPct val="100000"/>
              <a:buFont typeface="Noto Sans Symbols"/>
              <a:buChar char="▪"/>
            </a:pPr>
            <a:r>
              <a:rPr lang="en-US" sz="2000" b="0" i="0" u="none" strike="noStrike" cap="none">
                <a:latin typeface="Arial"/>
                <a:ea typeface="Arial"/>
                <a:cs typeface="Arial"/>
                <a:sym typeface="Arial"/>
              </a:rPr>
              <a:t>Inconsistent brightness on both side lights</a:t>
            </a:r>
          </a:p>
          <a:p>
            <a:pPr marL="450056" marR="0" lvl="1" indent="-196056" algn="l" rtl="0">
              <a:spcBef>
                <a:spcPts val="0"/>
              </a:spcBef>
              <a:buClr>
                <a:srgbClr val="DC0202"/>
              </a:buClr>
              <a:buSzPct val="100000"/>
              <a:buFont typeface="Merriweather Sans"/>
              <a:buChar char="–"/>
            </a:pPr>
            <a:r>
              <a:rPr lang="en-US" sz="1800" b="0" i="0" u="none" strike="noStrike" cap="none">
                <a:latin typeface="Arial"/>
                <a:ea typeface="Arial"/>
                <a:cs typeface="Arial"/>
                <a:sym typeface="Arial"/>
              </a:rPr>
              <a:t>S75 connector malfunction </a:t>
            </a:r>
          </a:p>
          <a:p>
            <a:pPr marL="450056" marR="0" lvl="1" indent="-196056" algn="l" rtl="0">
              <a:spcBef>
                <a:spcPts val="0"/>
              </a:spcBef>
              <a:buClr>
                <a:srgbClr val="DC0202"/>
              </a:buClr>
              <a:buSzPct val="100000"/>
              <a:buFont typeface="Merriweather Sans"/>
              <a:buChar char="–"/>
            </a:pPr>
            <a:r>
              <a:rPr lang="en-US" sz="1800" b="0" i="0" u="none" strike="noStrike" cap="none">
                <a:latin typeface="Arial"/>
                <a:ea typeface="Arial"/>
                <a:cs typeface="Arial"/>
                <a:sym typeface="Arial"/>
              </a:rPr>
              <a:t>Work with supplier to ensure lights are consistent</a:t>
            </a:r>
          </a:p>
        </p:txBody>
      </p:sp>
      <p:pic>
        <p:nvPicPr>
          <p:cNvPr id="192" name="Shape 19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6088857" y="1384676"/>
            <a:ext cx="2495548" cy="18716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title"/>
          </p:nvPr>
        </p:nvSpPr>
        <p:spPr>
          <a:xfrm>
            <a:off x="519693" y="341460"/>
            <a:ext cx="8140847" cy="467435"/>
          </a:xfrm>
          <a:prstGeom prst="rect">
            <a:avLst/>
          </a:prstGeom>
          <a:noFill/>
          <a:ln>
            <a:noFill/>
          </a:ln>
        </p:spPr>
        <p:txBody>
          <a:bodyPr wrap="square" lIns="51425" tIns="25700" rIns="51425" bIns="2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7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Contact Pattern Fixture: Fine Tuning</a:t>
            </a:r>
          </a:p>
        </p:txBody>
      </p:sp>
      <p:sp>
        <p:nvSpPr>
          <p:cNvPr id="199" name="Shape 199"/>
          <p:cNvSpPr txBox="1">
            <a:spLocks noGrp="1"/>
          </p:cNvSpPr>
          <p:nvPr>
            <p:ph type="body" idx="1"/>
          </p:nvPr>
        </p:nvSpPr>
        <p:spPr>
          <a:xfrm>
            <a:off x="519693" y="1054596"/>
            <a:ext cx="8168651" cy="3247385"/>
          </a:xfrm>
          <a:prstGeom prst="rect">
            <a:avLst/>
          </a:prstGeom>
          <a:noFill/>
          <a:ln>
            <a:noFill/>
          </a:ln>
        </p:spPr>
        <p:txBody>
          <a:bodyPr wrap="square" lIns="51425" tIns="25700" rIns="51425" bIns="25700" anchor="t" anchorCtr="0">
            <a:noAutofit/>
          </a:bodyPr>
          <a:lstStyle/>
          <a:p>
            <a:pPr marL="192881" marR="0" lvl="0" indent="-192881" algn="l" rtl="0">
              <a:spcBef>
                <a:spcPts val="0"/>
              </a:spcBef>
              <a:buClr>
                <a:srgbClr val="DC0202"/>
              </a:buClr>
              <a:buSzPct val="100000"/>
              <a:buFont typeface="Noto Sans Symbols"/>
              <a:buChar char="▪"/>
            </a:pPr>
            <a:r>
              <a:rPr lang="en-US" sz="2000" b="0" i="0" u="none" strike="noStrike" cap="none">
                <a:latin typeface="Arial"/>
                <a:ea typeface="Arial"/>
                <a:cs typeface="Arial"/>
                <a:sym typeface="Arial"/>
              </a:rPr>
              <a:t>Next Steps</a:t>
            </a:r>
          </a:p>
          <a:p>
            <a:pPr marL="450056" marR="0" lvl="1" indent="-196056" algn="l" rtl="0">
              <a:spcBef>
                <a:spcPts val="0"/>
              </a:spcBef>
              <a:buClr>
                <a:srgbClr val="DC0202"/>
              </a:buClr>
              <a:buSzPct val="100000"/>
              <a:buFont typeface="Merriweather Sans"/>
              <a:buChar char="–"/>
            </a:pPr>
            <a:r>
              <a:rPr lang="en-US" sz="1800" b="0" i="0" u="none" strike="noStrike" cap="none">
                <a:latin typeface="Arial"/>
                <a:ea typeface="Arial"/>
                <a:cs typeface="Arial"/>
                <a:sym typeface="Arial"/>
              </a:rPr>
              <a:t>Finalizing software</a:t>
            </a:r>
          </a:p>
          <a:p>
            <a:pPr marL="450056" marR="0" lvl="1" indent="-196056" algn="l" rtl="0">
              <a:spcBef>
                <a:spcPts val="0"/>
              </a:spcBef>
              <a:buClr>
                <a:srgbClr val="DC0202"/>
              </a:buClr>
              <a:buSzPct val="100000"/>
              <a:buFont typeface="Merriweather Sans"/>
              <a:buChar char="–"/>
            </a:pPr>
            <a:r>
              <a:rPr lang="en-US" sz="1800" b="0" i="0" u="none" strike="noStrike" cap="none">
                <a:latin typeface="Arial"/>
                <a:ea typeface="Arial"/>
                <a:cs typeface="Arial"/>
                <a:sym typeface="Arial"/>
              </a:rPr>
              <a:t>Camera filters</a:t>
            </a:r>
          </a:p>
          <a:p>
            <a:pPr marL="450056" marR="0" lvl="1" indent="-196056" algn="l" rtl="0">
              <a:spcBef>
                <a:spcPts val="0"/>
              </a:spcBef>
              <a:buClr>
                <a:srgbClr val="DC0202"/>
              </a:buClr>
              <a:buSzPct val="100000"/>
              <a:buFont typeface="Merriweather Sans"/>
              <a:buChar char="–"/>
            </a:pPr>
            <a:r>
              <a:rPr lang="en-US" sz="1800" b="0" i="0" u="none" strike="noStrike" cap="none">
                <a:latin typeface="Arial"/>
                <a:ea typeface="Arial"/>
                <a:cs typeface="Arial"/>
                <a:sym typeface="Arial"/>
              </a:rPr>
              <a:t>Light Intensity </a:t>
            </a:r>
          </a:p>
        </p:txBody>
      </p:sp>
      <p:pic>
        <p:nvPicPr>
          <p:cNvPr id="200" name="Shape 20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4114799" y="1435598"/>
            <a:ext cx="3048000" cy="228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 txBox="1">
            <a:spLocks noGrp="1"/>
          </p:cNvSpPr>
          <p:nvPr>
            <p:ph type="title"/>
          </p:nvPr>
        </p:nvSpPr>
        <p:spPr>
          <a:xfrm>
            <a:off x="519693" y="341460"/>
            <a:ext cx="8140847" cy="467435"/>
          </a:xfrm>
          <a:prstGeom prst="rect">
            <a:avLst/>
          </a:prstGeom>
          <a:noFill/>
          <a:ln>
            <a:noFill/>
          </a:ln>
        </p:spPr>
        <p:txBody>
          <a:bodyPr wrap="square" lIns="51425" tIns="25700" rIns="51425" bIns="2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7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Contact Pattern Fixture: Cost</a:t>
            </a:r>
          </a:p>
        </p:txBody>
      </p:sp>
      <p:sp>
        <p:nvSpPr>
          <p:cNvPr id="206" name="Shape 206"/>
          <p:cNvSpPr txBox="1">
            <a:spLocks noGrp="1"/>
          </p:cNvSpPr>
          <p:nvPr>
            <p:ph type="body" idx="1"/>
          </p:nvPr>
        </p:nvSpPr>
        <p:spPr>
          <a:xfrm>
            <a:off x="519693" y="1054596"/>
            <a:ext cx="8168651" cy="3247385"/>
          </a:xfrm>
          <a:prstGeom prst="rect">
            <a:avLst/>
          </a:prstGeom>
          <a:noFill/>
          <a:ln>
            <a:noFill/>
          </a:ln>
        </p:spPr>
        <p:txBody>
          <a:bodyPr wrap="square" lIns="51425" tIns="25700" rIns="51425" bIns="25700" anchor="t" anchorCtr="0">
            <a:noAutofit/>
          </a:bodyPr>
          <a:lstStyle/>
          <a:p>
            <a:pPr marL="192881" marR="0" lvl="0" indent="-192881" algn="l" rtl="0">
              <a:spcBef>
                <a:spcPts val="0"/>
              </a:spcBef>
              <a:buClr>
                <a:srgbClr val="DC0202"/>
              </a:buClr>
              <a:buSzPct val="100000"/>
              <a:buFont typeface="Noto Sans Symbols"/>
              <a:buChar char="▪"/>
            </a:pPr>
            <a:r>
              <a:rPr lang="en-US" sz="2000" b="0" i="0" u="none" strike="noStrike" cap="none">
                <a:latin typeface="Arial"/>
                <a:ea typeface="Arial"/>
                <a:cs typeface="Arial"/>
                <a:sym typeface="Arial"/>
              </a:rPr>
              <a:t>Approximate prototype cost</a:t>
            </a:r>
          </a:p>
          <a:p>
            <a:pPr marL="450056" marR="0" lvl="1" indent="-196056" algn="l" rtl="0">
              <a:spcBef>
                <a:spcPts val="0"/>
              </a:spcBef>
              <a:buClr>
                <a:srgbClr val="DC0202"/>
              </a:buClr>
              <a:buSzPct val="100000"/>
              <a:buFont typeface="Merriweather Sans"/>
              <a:buChar char="–"/>
            </a:pPr>
            <a:r>
              <a:rPr lang="en-US" sz="1800" b="0" i="0" u="none" strike="noStrike" cap="none">
                <a:latin typeface="Arial"/>
                <a:ea typeface="Arial"/>
                <a:cs typeface="Arial"/>
                <a:sym typeface="Arial"/>
              </a:rPr>
              <a:t>Discounts not factored</a:t>
            </a:r>
          </a:p>
          <a:p>
            <a:pPr marL="450056" marR="0" lvl="1" indent="-196056" algn="l" rtl="0">
              <a:spcBef>
                <a:spcPts val="0"/>
              </a:spcBef>
              <a:buClr>
                <a:srgbClr val="DC0202"/>
              </a:buClr>
              <a:buSzPct val="100000"/>
              <a:buFont typeface="Merriweather Sans"/>
              <a:buChar char="–"/>
            </a:pPr>
            <a:r>
              <a:rPr lang="en-US" sz="1800" b="0" i="0" u="none" strike="noStrike" cap="none">
                <a:latin typeface="Arial"/>
                <a:ea typeface="Arial"/>
                <a:cs typeface="Arial"/>
                <a:sym typeface="Arial"/>
              </a:rPr>
              <a:t>Multiple builds not factored</a:t>
            </a:r>
          </a:p>
          <a:p>
            <a:pPr marL="450056" marR="0" lvl="1" indent="-196056" algn="l" rtl="0">
              <a:spcBef>
                <a:spcPts val="0"/>
              </a:spcBef>
              <a:buClr>
                <a:srgbClr val="DC0202"/>
              </a:buClr>
              <a:buSzPct val="100000"/>
              <a:buFont typeface="Merriweather Sans"/>
              <a:buNone/>
            </a:pPr>
            <a:endParaRPr sz="1800" b="0" i="0" u="none" strike="noStrike" cap="none">
              <a:latin typeface="Arial"/>
              <a:ea typeface="Arial"/>
              <a:cs typeface="Arial"/>
              <a:sym typeface="Arial"/>
            </a:endParaRPr>
          </a:p>
          <a:p>
            <a:pPr marL="192881" marR="0" lvl="0" indent="-192881" algn="l" rtl="0">
              <a:spcBef>
                <a:spcPts val="0"/>
              </a:spcBef>
              <a:buClr>
                <a:srgbClr val="DC0202"/>
              </a:buClr>
              <a:buSzPct val="100000"/>
              <a:buFont typeface="Noto Sans Symbols"/>
              <a:buNone/>
            </a:pPr>
            <a:endParaRPr sz="20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07" name="Shape 207"/>
          <p:cNvGraphicFramePr/>
          <p:nvPr/>
        </p:nvGraphicFramePr>
        <p:xfrm>
          <a:off x="609600" y="2106788"/>
          <a:ext cx="4953000" cy="1607925"/>
        </p:xfrm>
        <a:graphic>
          <a:graphicData uri="http://schemas.openxmlformats.org/drawingml/2006/table">
            <a:tbl>
              <a:tblPr>
                <a:noFill/>
                <a:tableStyleId>{1FDE81A1-9861-4A1C-90E8-0CAB4997F917}</a:tableStyleId>
              </a:tblPr>
              <a:tblGrid>
                <a:gridCol w="3311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41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45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Description</a:t>
                      </a:r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Cost</a:t>
                      </a:r>
                    </a:p>
                  </a:txBody>
                  <a:tcPr marL="9525" marR="9525" marT="9525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14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Camera &amp; Software</a:t>
                      </a:r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$  7,000.00 </a:t>
                      </a:r>
                    </a:p>
                  </a:txBody>
                  <a:tcPr marL="9525" marR="9525" marT="9525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14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Lights</a:t>
                      </a:r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$  1,500.00 </a:t>
                      </a:r>
                    </a:p>
                  </a:txBody>
                  <a:tcPr marL="9525" marR="9525" marT="9525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14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Material</a:t>
                      </a:r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$     400.00 </a:t>
                      </a:r>
                    </a:p>
                  </a:txBody>
                  <a:tcPr marL="9525" marR="9525" marT="9525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45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Linear Rail Bearing</a:t>
                      </a:r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$        50.00 </a:t>
                      </a:r>
                    </a:p>
                  </a:txBody>
                  <a:tcPr marL="9525" marR="9525" marT="9525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45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Total</a:t>
                      </a:r>
                    </a:p>
                  </a:txBody>
                  <a:tcPr marL="9525" marR="9525" marT="9525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1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$  8,950.00 </a:t>
                      </a:r>
                    </a:p>
                  </a:txBody>
                  <a:tcPr marL="9525" marR="9525" marT="9525" marB="0" anchor="b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 txBox="1">
            <a:spLocks noGrp="1"/>
          </p:cNvSpPr>
          <p:nvPr>
            <p:ph type="title"/>
          </p:nvPr>
        </p:nvSpPr>
        <p:spPr>
          <a:xfrm>
            <a:off x="519693" y="341460"/>
            <a:ext cx="8140847" cy="467435"/>
          </a:xfrm>
          <a:prstGeom prst="rect">
            <a:avLst/>
          </a:prstGeom>
          <a:noFill/>
          <a:ln>
            <a:noFill/>
          </a:ln>
        </p:spPr>
        <p:txBody>
          <a:bodyPr wrap="square" lIns="51425" tIns="25700" rIns="51425" bIns="2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7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3D Printer: Background</a:t>
            </a:r>
          </a:p>
        </p:txBody>
      </p:sp>
      <p:sp>
        <p:nvSpPr>
          <p:cNvPr id="213" name="Shape 213"/>
          <p:cNvSpPr txBox="1">
            <a:spLocks noGrp="1"/>
          </p:cNvSpPr>
          <p:nvPr>
            <p:ph type="body" idx="1"/>
          </p:nvPr>
        </p:nvSpPr>
        <p:spPr>
          <a:xfrm>
            <a:off x="519693" y="1054596"/>
            <a:ext cx="8168651" cy="3247385"/>
          </a:xfrm>
          <a:prstGeom prst="rect">
            <a:avLst/>
          </a:prstGeom>
          <a:noFill/>
          <a:ln>
            <a:noFill/>
          </a:ln>
        </p:spPr>
        <p:txBody>
          <a:bodyPr wrap="square" lIns="51425" tIns="25700" rIns="51425" bIns="25700" anchor="t" anchorCtr="0">
            <a:noAutofit/>
          </a:bodyPr>
          <a:lstStyle/>
          <a:p>
            <a:pPr marL="192881" marR="0" lvl="0" indent="-192881" algn="l" rtl="0">
              <a:spcBef>
                <a:spcPts val="0"/>
              </a:spcBef>
              <a:buClr>
                <a:srgbClr val="DC0202"/>
              </a:buClr>
              <a:buSzPct val="100000"/>
              <a:buFont typeface="Noto Sans Symbols"/>
              <a:buChar char="▪"/>
            </a:pPr>
            <a:r>
              <a:rPr lang="en-US" sz="2000" b="0" i="0" u="none" strike="noStrike" cap="none">
                <a:latin typeface="Arial"/>
                <a:ea typeface="Arial"/>
                <a:cs typeface="Arial"/>
                <a:sym typeface="Arial"/>
              </a:rPr>
              <a:t>Issues</a:t>
            </a:r>
          </a:p>
          <a:p>
            <a:pPr marL="450056" marR="0" lvl="1" indent="-196056" algn="l" rtl="0">
              <a:spcBef>
                <a:spcPts val="0"/>
              </a:spcBef>
              <a:buClr>
                <a:srgbClr val="DC0202"/>
              </a:buClr>
              <a:buSzPct val="100000"/>
              <a:buFont typeface="Merriweather Sans"/>
              <a:buChar char="–"/>
            </a:pPr>
            <a:r>
              <a:rPr lang="en-US" sz="1800" b="0" i="0" u="none" strike="noStrike" cap="none">
                <a:latin typeface="Arial"/>
                <a:ea typeface="Arial"/>
                <a:cs typeface="Arial"/>
                <a:sym typeface="Arial"/>
              </a:rPr>
              <a:t>3D printer was unreliable </a:t>
            </a:r>
          </a:p>
          <a:p>
            <a:pPr marL="675084" marR="0" lvl="2" indent="-167083" algn="l" rtl="0">
              <a:spcBef>
                <a:spcPts val="0"/>
              </a:spcBef>
              <a:buClr>
                <a:srgbClr val="DC0202"/>
              </a:buClr>
              <a:buSzPct val="100000"/>
              <a:buFont typeface="Noto Sans Symbols"/>
              <a:buChar char="➢"/>
            </a:pPr>
            <a:r>
              <a:rPr lang="en-US" sz="1600" b="0" i="0" u="none" strike="noStrike" cap="none">
                <a:latin typeface="Arial"/>
                <a:ea typeface="Arial"/>
                <a:cs typeface="Arial"/>
                <a:sym typeface="Arial"/>
              </a:rPr>
              <a:t>Unable to consistently print small parts</a:t>
            </a:r>
          </a:p>
          <a:p>
            <a:pPr marL="450056" marR="0" lvl="1" indent="-196056" algn="l" rtl="0">
              <a:spcBef>
                <a:spcPts val="0"/>
              </a:spcBef>
              <a:buClr>
                <a:srgbClr val="DC0202"/>
              </a:buClr>
              <a:buSzPct val="100000"/>
              <a:buFont typeface="Merriweather Sans"/>
              <a:buChar char="–"/>
            </a:pPr>
            <a:r>
              <a:rPr lang="en-US" sz="1800" b="0" i="0" u="none" strike="noStrike" cap="none">
                <a:latin typeface="Arial"/>
                <a:ea typeface="Arial"/>
                <a:cs typeface="Arial"/>
                <a:sym typeface="Arial"/>
              </a:rPr>
              <a:t>Incapable of putting support material where needed</a:t>
            </a:r>
          </a:p>
          <a:p>
            <a:pPr marL="450056" marR="0" lvl="1" indent="-196056" algn="l" rtl="0">
              <a:spcBef>
                <a:spcPts val="0"/>
              </a:spcBef>
              <a:buClr>
                <a:srgbClr val="DC0202"/>
              </a:buClr>
              <a:buSzPct val="100000"/>
              <a:buFont typeface="Merriweather Sans"/>
              <a:buChar char="–"/>
            </a:pPr>
            <a:r>
              <a:rPr lang="en-US" sz="1800" b="0" i="0" u="none" strike="noStrike" cap="none">
                <a:latin typeface="Arial"/>
                <a:ea typeface="Arial"/>
                <a:cs typeface="Arial"/>
                <a:sym typeface="Arial"/>
              </a:rPr>
              <a:t>Belt would fall off during the print</a:t>
            </a:r>
          </a:p>
          <a:p>
            <a:pPr marL="450056" marR="0" lvl="1" indent="-196056" algn="l" rtl="0">
              <a:spcBef>
                <a:spcPts val="0"/>
              </a:spcBef>
              <a:buClr>
                <a:srgbClr val="DC0202"/>
              </a:buClr>
              <a:buSzPct val="100000"/>
              <a:buFont typeface="Merriweather Sans"/>
              <a:buChar char="–"/>
            </a:pPr>
            <a:r>
              <a:rPr lang="en-US" sz="1800" b="0" i="0" u="none" strike="noStrike" cap="none">
                <a:latin typeface="Arial"/>
                <a:ea typeface="Arial"/>
                <a:cs typeface="Arial"/>
                <a:sym typeface="Arial"/>
              </a:rPr>
              <a:t>Heads are not cleaned regularly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 txBox="1">
            <a:spLocks noGrp="1"/>
          </p:cNvSpPr>
          <p:nvPr>
            <p:ph type="title"/>
          </p:nvPr>
        </p:nvSpPr>
        <p:spPr>
          <a:xfrm>
            <a:off x="519693" y="341460"/>
            <a:ext cx="8140847" cy="467435"/>
          </a:xfrm>
          <a:prstGeom prst="rect">
            <a:avLst/>
          </a:prstGeom>
          <a:noFill/>
          <a:ln>
            <a:noFill/>
          </a:ln>
        </p:spPr>
        <p:txBody>
          <a:bodyPr wrap="square" lIns="51425" tIns="25700" rIns="51425" bIns="2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7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3D Printer: Solutions</a:t>
            </a:r>
          </a:p>
        </p:txBody>
      </p:sp>
      <p:sp>
        <p:nvSpPr>
          <p:cNvPr id="219" name="Shape 219"/>
          <p:cNvSpPr txBox="1">
            <a:spLocks noGrp="1"/>
          </p:cNvSpPr>
          <p:nvPr>
            <p:ph type="body" idx="1"/>
          </p:nvPr>
        </p:nvSpPr>
        <p:spPr>
          <a:xfrm>
            <a:off x="519693" y="1054596"/>
            <a:ext cx="8168651" cy="3247385"/>
          </a:xfrm>
          <a:prstGeom prst="rect">
            <a:avLst/>
          </a:prstGeom>
          <a:noFill/>
          <a:ln>
            <a:noFill/>
          </a:ln>
        </p:spPr>
        <p:txBody>
          <a:bodyPr wrap="square" lIns="51425" tIns="25700" rIns="51425" bIns="25700" anchor="t" anchorCtr="0">
            <a:noAutofit/>
          </a:bodyPr>
          <a:lstStyle/>
          <a:p>
            <a:pPr marL="192881" marR="0" lvl="0" indent="-192881" algn="l" rtl="0">
              <a:spcBef>
                <a:spcPts val="0"/>
              </a:spcBef>
              <a:buClr>
                <a:srgbClr val="DC0202"/>
              </a:buClr>
              <a:buSzPct val="100000"/>
              <a:buFont typeface="Noto Sans Symbols"/>
              <a:buChar char="▪"/>
            </a:pPr>
            <a:r>
              <a:rPr lang="en-US" sz="2000" b="0" i="0" u="none" strike="noStrike" cap="none">
                <a:latin typeface="Arial"/>
                <a:ea typeface="Arial"/>
                <a:cs typeface="Arial"/>
                <a:sym typeface="Arial"/>
              </a:rPr>
              <a:t>APEX software is not able to put support material under small prints</a:t>
            </a:r>
          </a:p>
          <a:p>
            <a:pPr marL="450056" marR="0" lvl="1" indent="-196056" algn="l" rtl="0">
              <a:spcBef>
                <a:spcPts val="0"/>
              </a:spcBef>
              <a:buClr>
                <a:srgbClr val="DC0202"/>
              </a:buClr>
              <a:buSzPct val="100000"/>
              <a:buFont typeface="Merriweather Sans"/>
              <a:buChar char="–"/>
            </a:pPr>
            <a:r>
              <a:rPr lang="en-US" sz="1800" b="0" i="0" u="none" strike="noStrike" cap="none">
                <a:latin typeface="Arial"/>
                <a:ea typeface="Arial"/>
                <a:cs typeface="Arial"/>
                <a:sym typeface="Arial"/>
              </a:rPr>
              <a:t>Airwolf recommends not printing small parts</a:t>
            </a:r>
          </a:p>
          <a:p>
            <a:pPr marL="675084" marR="0" lvl="2" indent="-167083" algn="l" rtl="0">
              <a:spcBef>
                <a:spcPts val="0"/>
              </a:spcBef>
              <a:buClr>
                <a:srgbClr val="DC0202"/>
              </a:buClr>
              <a:buSzPct val="100000"/>
              <a:buFont typeface="Noto Sans Symbols"/>
              <a:buChar char="➢"/>
            </a:pPr>
            <a:r>
              <a:rPr lang="en-US" sz="1600" b="0" i="0" u="none" strike="noStrike" cap="none">
                <a:latin typeface="Arial"/>
                <a:ea typeface="Arial"/>
                <a:cs typeface="Arial"/>
                <a:sym typeface="Arial"/>
              </a:rPr>
              <a:t>Not capable to this level</a:t>
            </a:r>
          </a:p>
          <a:p>
            <a:pPr marL="675084" marR="0" lvl="2" indent="-167083" algn="l" rtl="0">
              <a:spcBef>
                <a:spcPts val="0"/>
              </a:spcBef>
              <a:buClr>
                <a:srgbClr val="DC0202"/>
              </a:buClr>
              <a:buSzPct val="100000"/>
              <a:buFont typeface="Noto Sans Symbols"/>
              <a:buChar char="➢"/>
            </a:pPr>
            <a:r>
              <a:rPr lang="en-US" sz="1600" b="0" i="0" u="none" strike="noStrike" cap="none">
                <a:latin typeface="Arial"/>
                <a:ea typeface="Arial"/>
                <a:cs typeface="Arial"/>
                <a:sym typeface="Arial"/>
              </a:rPr>
              <a:t>Lack of expertise/support from Airwolf</a:t>
            </a:r>
          </a:p>
          <a:p>
            <a:pPr marL="192881" marR="0" lvl="0" indent="-192881" algn="l" rtl="0">
              <a:spcBef>
                <a:spcPts val="0"/>
              </a:spcBef>
              <a:buClr>
                <a:srgbClr val="DC0202"/>
              </a:buClr>
              <a:buSzPct val="100000"/>
              <a:buFont typeface="Noto Sans Symbols"/>
              <a:buNone/>
            </a:pPr>
            <a:endParaRPr sz="20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0" name="Shape 220"/>
          <p:cNvPicPr preferRelativeResize="0"/>
          <p:nvPr/>
        </p:nvPicPr>
        <p:blipFill rotWithShape="1">
          <a:blip r:embed="rId3">
            <a:alphaModFix/>
          </a:blip>
          <a:srcRect l="22500" t="25284" r="65834" b="43821"/>
          <a:stretch/>
        </p:blipFill>
        <p:spPr>
          <a:xfrm>
            <a:off x="513597" y="2382316"/>
            <a:ext cx="1828800" cy="19594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Shape 221"/>
          <p:cNvPicPr preferRelativeResize="0"/>
          <p:nvPr/>
        </p:nvPicPr>
        <p:blipFill rotWithShape="1">
          <a:blip r:embed="rId4">
            <a:alphaModFix/>
          </a:blip>
          <a:srcRect r="18877"/>
          <a:stretch/>
        </p:blipFill>
        <p:spPr>
          <a:xfrm rot="5400000">
            <a:off x="3029181" y="2493410"/>
            <a:ext cx="1962629" cy="18145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Shape 222"/>
          <p:cNvPicPr preferRelativeResize="0"/>
          <p:nvPr/>
        </p:nvPicPr>
        <p:blipFill rotWithShape="1">
          <a:blip r:embed="rId5">
            <a:alphaModFix/>
          </a:blip>
          <a:srcRect l="12122" r="12120" b="751"/>
          <a:stretch/>
        </p:blipFill>
        <p:spPr>
          <a:xfrm>
            <a:off x="5678594" y="2419350"/>
            <a:ext cx="1904999" cy="18717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 txBox="1">
            <a:spLocks noGrp="1"/>
          </p:cNvSpPr>
          <p:nvPr>
            <p:ph type="title"/>
          </p:nvPr>
        </p:nvSpPr>
        <p:spPr>
          <a:xfrm>
            <a:off x="519693" y="341460"/>
            <a:ext cx="8140847" cy="467435"/>
          </a:xfrm>
          <a:prstGeom prst="rect">
            <a:avLst/>
          </a:prstGeom>
          <a:noFill/>
          <a:ln>
            <a:noFill/>
          </a:ln>
        </p:spPr>
        <p:txBody>
          <a:bodyPr wrap="square" lIns="51425" tIns="25700" rIns="51425" bIns="2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7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3D Printer: Solutions</a:t>
            </a:r>
          </a:p>
        </p:txBody>
      </p:sp>
      <p:sp>
        <p:nvSpPr>
          <p:cNvPr id="228" name="Shape 228"/>
          <p:cNvSpPr txBox="1">
            <a:spLocks noGrp="1"/>
          </p:cNvSpPr>
          <p:nvPr>
            <p:ph type="body" idx="1"/>
          </p:nvPr>
        </p:nvSpPr>
        <p:spPr>
          <a:xfrm>
            <a:off x="519693" y="1054596"/>
            <a:ext cx="8168651" cy="3247385"/>
          </a:xfrm>
          <a:prstGeom prst="rect">
            <a:avLst/>
          </a:prstGeom>
          <a:noFill/>
          <a:ln>
            <a:noFill/>
          </a:ln>
        </p:spPr>
        <p:txBody>
          <a:bodyPr wrap="square" lIns="51425" tIns="25700" rIns="51425" bIns="25700" anchor="t" anchorCtr="0">
            <a:noAutofit/>
          </a:bodyPr>
          <a:lstStyle/>
          <a:p>
            <a:pPr marL="192881" marR="0" lvl="0" indent="-192881" algn="l" rtl="0">
              <a:spcBef>
                <a:spcPts val="0"/>
              </a:spcBef>
              <a:buClr>
                <a:srgbClr val="DC0202"/>
              </a:buClr>
              <a:buSzPct val="100000"/>
              <a:buFont typeface="Noto Sans Symbols"/>
              <a:buChar char="▪"/>
            </a:pPr>
            <a:r>
              <a:rPr lang="en-US" sz="2000" b="0" i="0" u="none" strike="noStrike" cap="none">
                <a:latin typeface="Arial"/>
                <a:ea typeface="Arial"/>
                <a:cs typeface="Arial"/>
                <a:sym typeface="Arial"/>
              </a:rPr>
              <a:t>Motor and head unit were offset in the z axis</a:t>
            </a:r>
          </a:p>
          <a:p>
            <a:pPr marL="450056" marR="0" lvl="1" indent="-196056" algn="l" rtl="0">
              <a:spcBef>
                <a:spcPts val="0"/>
              </a:spcBef>
              <a:buClr>
                <a:srgbClr val="DC0202"/>
              </a:buClr>
              <a:buSzPct val="100000"/>
              <a:buFont typeface="Merriweather Sans"/>
              <a:buChar char="–"/>
            </a:pPr>
            <a:r>
              <a:rPr lang="en-US" sz="1800" b="0" i="0" u="none" strike="noStrike" cap="none">
                <a:latin typeface="Arial"/>
                <a:ea typeface="Arial"/>
                <a:cs typeface="Arial"/>
                <a:sym typeface="Arial"/>
              </a:rPr>
              <a:t>Belt would slide up the roller when printing</a:t>
            </a:r>
          </a:p>
          <a:p>
            <a:pPr marL="450056" marR="0" lvl="1" indent="-196056" algn="l" rtl="0">
              <a:spcBef>
                <a:spcPts val="0"/>
              </a:spcBef>
              <a:buClr>
                <a:srgbClr val="DC0202"/>
              </a:buClr>
              <a:buSzPct val="100000"/>
              <a:buFont typeface="Merriweather Sans"/>
              <a:buChar char="–"/>
            </a:pPr>
            <a:r>
              <a:rPr lang="en-US" sz="1800" b="0" i="0" u="none" strike="noStrike" cap="none">
                <a:latin typeface="Arial"/>
                <a:ea typeface="Arial"/>
                <a:cs typeface="Arial"/>
                <a:sym typeface="Arial"/>
              </a:rPr>
              <a:t>Ultimately would fall off resulting in print failure</a:t>
            </a:r>
          </a:p>
          <a:p>
            <a:pPr marL="192881" marR="0" lvl="0" indent="-192881" algn="l" rtl="0">
              <a:spcBef>
                <a:spcPts val="0"/>
              </a:spcBef>
              <a:buClr>
                <a:srgbClr val="DC0202"/>
              </a:buClr>
              <a:buSzPct val="100000"/>
              <a:buFont typeface="Noto Sans Symbols"/>
              <a:buChar char="▪"/>
            </a:pPr>
            <a:r>
              <a:rPr lang="en-US" sz="2000" b="0" i="0" u="none" strike="noStrike" cap="none">
                <a:latin typeface="Arial"/>
                <a:ea typeface="Arial"/>
                <a:cs typeface="Arial"/>
                <a:sym typeface="Arial"/>
              </a:rPr>
              <a:t>Added modified washer to the top of the roller</a:t>
            </a:r>
          </a:p>
          <a:p>
            <a:pPr marL="450056" marR="0" lvl="1" indent="-196056" algn="l" rtl="0">
              <a:spcBef>
                <a:spcPts val="0"/>
              </a:spcBef>
              <a:buClr>
                <a:srgbClr val="DC0202"/>
              </a:buClr>
              <a:buSzPct val="100000"/>
              <a:buFont typeface="Merriweather Sans"/>
              <a:buChar char="–"/>
            </a:pPr>
            <a:r>
              <a:rPr lang="en-US" sz="1800" b="0" i="0" u="none" strike="noStrike" cap="none">
                <a:latin typeface="Arial"/>
                <a:ea typeface="Arial"/>
                <a:cs typeface="Arial"/>
                <a:sym typeface="Arial"/>
              </a:rPr>
              <a:t>Acts as a stop to prevent the belt from sliding up</a:t>
            </a:r>
          </a:p>
        </p:txBody>
      </p:sp>
      <p:pic>
        <p:nvPicPr>
          <p:cNvPr id="229" name="Shape 229"/>
          <p:cNvPicPr preferRelativeResize="0"/>
          <p:nvPr/>
        </p:nvPicPr>
        <p:blipFill rotWithShape="1">
          <a:blip r:embed="rId3">
            <a:alphaModFix/>
          </a:blip>
          <a:srcRect r="21852" b="33703"/>
          <a:stretch/>
        </p:blipFill>
        <p:spPr>
          <a:xfrm rot="10800000">
            <a:off x="6028583" y="1150549"/>
            <a:ext cx="2631959" cy="2232798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Shape 230"/>
          <p:cNvSpPr/>
          <p:nvPr/>
        </p:nvSpPr>
        <p:spPr>
          <a:xfrm>
            <a:off x="6858000" y="1581150"/>
            <a:ext cx="838199" cy="685799"/>
          </a:xfrm>
          <a:prstGeom prst="ellipse">
            <a:avLst/>
          </a:prstGeom>
          <a:noFill/>
          <a:ln w="25400" cap="flat" cmpd="sng">
            <a:solidFill>
              <a:srgbClr val="A20101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 txBox="1">
            <a:spLocks noGrp="1"/>
          </p:cNvSpPr>
          <p:nvPr>
            <p:ph type="title"/>
          </p:nvPr>
        </p:nvSpPr>
        <p:spPr>
          <a:xfrm>
            <a:off x="519693" y="341460"/>
            <a:ext cx="8140847" cy="467435"/>
          </a:xfrm>
          <a:prstGeom prst="rect">
            <a:avLst/>
          </a:prstGeom>
          <a:noFill/>
          <a:ln>
            <a:noFill/>
          </a:ln>
        </p:spPr>
        <p:txBody>
          <a:bodyPr wrap="square" lIns="51425" tIns="25700" rIns="51425" bIns="2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7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3D Printer – Lessons Learned</a:t>
            </a:r>
          </a:p>
        </p:txBody>
      </p:sp>
      <p:sp>
        <p:nvSpPr>
          <p:cNvPr id="236" name="Shape 236"/>
          <p:cNvSpPr txBox="1">
            <a:spLocks noGrp="1"/>
          </p:cNvSpPr>
          <p:nvPr>
            <p:ph type="body" idx="1"/>
          </p:nvPr>
        </p:nvSpPr>
        <p:spPr>
          <a:xfrm>
            <a:off x="519693" y="1054596"/>
            <a:ext cx="8168651" cy="3247385"/>
          </a:xfrm>
          <a:prstGeom prst="rect">
            <a:avLst/>
          </a:prstGeom>
          <a:noFill/>
          <a:ln>
            <a:noFill/>
          </a:ln>
        </p:spPr>
        <p:txBody>
          <a:bodyPr wrap="square" lIns="51425" tIns="25700" rIns="51425" bIns="25700" anchor="t" anchorCtr="0">
            <a:noAutofit/>
          </a:bodyPr>
          <a:lstStyle/>
          <a:p>
            <a:pPr marL="192881" marR="0" lvl="0" indent="-192881" algn="l" rtl="0">
              <a:spcBef>
                <a:spcPts val="0"/>
              </a:spcBef>
              <a:buClr>
                <a:srgbClr val="DC0202"/>
              </a:buClr>
              <a:buSzPct val="100000"/>
              <a:buFont typeface="Noto Sans Symbols"/>
              <a:buChar char="▪"/>
            </a:pPr>
            <a:r>
              <a:rPr lang="en-US" sz="2000" b="0" i="0" u="none" strike="noStrike" cap="none">
                <a:latin typeface="Arial"/>
                <a:ea typeface="Arial"/>
                <a:cs typeface="Arial"/>
                <a:sym typeface="Arial"/>
              </a:rPr>
              <a:t>At a ceiling for print capabilities</a:t>
            </a:r>
          </a:p>
          <a:p>
            <a:pPr marL="450056" marR="0" lvl="1" indent="-196056" algn="l" rtl="0">
              <a:spcBef>
                <a:spcPts val="0"/>
              </a:spcBef>
              <a:buClr>
                <a:srgbClr val="DC0202"/>
              </a:buClr>
              <a:buSzPct val="100000"/>
              <a:buFont typeface="Merriweather Sans"/>
              <a:buChar char="–"/>
            </a:pPr>
            <a:r>
              <a:rPr lang="en-US" sz="1800" b="0" i="0" u="none" strike="noStrike" cap="none">
                <a:latin typeface="Arial"/>
                <a:ea typeface="Arial"/>
                <a:cs typeface="Arial"/>
                <a:sym typeface="Arial"/>
              </a:rPr>
              <a:t>Magnitude of prints</a:t>
            </a:r>
          </a:p>
          <a:p>
            <a:pPr marL="450056" marR="0" lvl="1" indent="-196056" algn="l" rtl="0">
              <a:spcBef>
                <a:spcPts val="0"/>
              </a:spcBef>
              <a:buClr>
                <a:srgbClr val="DC0202"/>
              </a:buClr>
              <a:buSzPct val="100000"/>
              <a:buFont typeface="Merriweather Sans"/>
              <a:buChar char="–"/>
            </a:pPr>
            <a:r>
              <a:rPr lang="en-US" sz="1800" b="0" i="0" u="none" strike="noStrike" cap="none">
                <a:latin typeface="Arial"/>
                <a:ea typeface="Arial"/>
                <a:cs typeface="Arial"/>
                <a:sym typeface="Arial"/>
              </a:rPr>
              <a:t>Quality of machine</a:t>
            </a:r>
          </a:p>
          <a:p>
            <a:pPr marL="450056" marR="0" lvl="1" indent="-196056" algn="l" rtl="0">
              <a:spcBef>
                <a:spcPts val="0"/>
              </a:spcBef>
              <a:buClr>
                <a:srgbClr val="DC0202"/>
              </a:buClr>
              <a:buSzPct val="100000"/>
              <a:buFont typeface="Merriweather Sans"/>
              <a:buChar char="–"/>
            </a:pPr>
            <a:r>
              <a:rPr lang="en-US" sz="1800" b="0" i="0" u="none" strike="noStrike" cap="none">
                <a:latin typeface="Arial"/>
                <a:ea typeface="Arial"/>
                <a:cs typeface="Arial"/>
                <a:sym typeface="Arial"/>
              </a:rPr>
              <a:t>Quality of supplier support</a:t>
            </a:r>
          </a:p>
          <a:p>
            <a:pPr marL="450056" marR="0" lvl="1" indent="-196056" algn="l" rtl="0">
              <a:spcBef>
                <a:spcPts val="0"/>
              </a:spcBef>
              <a:buClr>
                <a:srgbClr val="DC0202"/>
              </a:buClr>
              <a:buSzPct val="100000"/>
              <a:buFont typeface="Merriweather Sans"/>
              <a:buNone/>
            </a:pPr>
            <a:endParaRPr sz="1800" b="0" i="0" u="none" strike="noStrike" cap="none">
              <a:latin typeface="Arial"/>
              <a:ea typeface="Arial"/>
              <a:cs typeface="Arial"/>
              <a:sym typeface="Arial"/>
            </a:endParaRPr>
          </a:p>
          <a:p>
            <a:pPr marL="192881" marR="0" lvl="0" indent="-192881" algn="l" rtl="0">
              <a:spcBef>
                <a:spcPts val="0"/>
              </a:spcBef>
              <a:buClr>
                <a:srgbClr val="DC0202"/>
              </a:buClr>
              <a:buSzPct val="100000"/>
              <a:buFont typeface="Noto Sans Symbols"/>
              <a:buChar char="▪"/>
            </a:pPr>
            <a:r>
              <a:rPr lang="en-US" sz="2000" b="0" i="0" u="none" strike="noStrike" cap="none">
                <a:latin typeface="Arial"/>
                <a:ea typeface="Arial"/>
                <a:cs typeface="Arial"/>
                <a:sym typeface="Arial"/>
              </a:rPr>
              <a:t>Be diligent with cleaning and maintenance</a:t>
            </a:r>
          </a:p>
          <a:p>
            <a:pPr marL="450056" marR="0" lvl="1" indent="-196056" algn="l" rtl="0">
              <a:spcBef>
                <a:spcPts val="0"/>
              </a:spcBef>
              <a:buClr>
                <a:srgbClr val="DC0202"/>
              </a:buClr>
              <a:buSzPct val="100000"/>
              <a:buFont typeface="Merriweather Sans"/>
              <a:buNone/>
            </a:pPr>
            <a:endParaRPr sz="1800" b="0" i="0" u="none" strike="noStrike" cap="none">
              <a:latin typeface="Arial"/>
              <a:ea typeface="Arial"/>
              <a:cs typeface="Arial"/>
              <a:sym typeface="Arial"/>
            </a:endParaRPr>
          </a:p>
          <a:p>
            <a:pPr marL="192881" marR="0" lvl="0" indent="-192881" algn="l" rtl="0">
              <a:spcBef>
                <a:spcPts val="0"/>
              </a:spcBef>
              <a:buClr>
                <a:srgbClr val="DC0202"/>
              </a:buClr>
              <a:buSzPct val="100000"/>
              <a:buFont typeface="Noto Sans Symbols"/>
              <a:buNone/>
            </a:pPr>
            <a:endParaRPr sz="20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 txBox="1">
            <a:spLocks noGrp="1"/>
          </p:cNvSpPr>
          <p:nvPr>
            <p:ph type="title"/>
          </p:nvPr>
        </p:nvSpPr>
        <p:spPr>
          <a:xfrm>
            <a:off x="519693" y="341460"/>
            <a:ext cx="8140847" cy="467435"/>
          </a:xfrm>
          <a:prstGeom prst="rect">
            <a:avLst/>
          </a:prstGeom>
          <a:noFill/>
          <a:ln>
            <a:noFill/>
          </a:ln>
        </p:spPr>
        <p:txBody>
          <a:bodyPr wrap="square" lIns="51425" tIns="25700" rIns="51425" bIns="2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7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EPS Driven</a:t>
            </a:r>
          </a:p>
        </p:txBody>
      </p:sp>
      <p:sp>
        <p:nvSpPr>
          <p:cNvPr id="242" name="Shape 242"/>
          <p:cNvSpPr txBox="1">
            <a:spLocks noGrp="1"/>
          </p:cNvSpPr>
          <p:nvPr>
            <p:ph type="body" idx="1"/>
          </p:nvPr>
        </p:nvSpPr>
        <p:spPr>
          <a:xfrm>
            <a:off x="519693" y="1054596"/>
            <a:ext cx="8168651" cy="3247385"/>
          </a:xfrm>
          <a:prstGeom prst="rect">
            <a:avLst/>
          </a:prstGeom>
          <a:noFill/>
          <a:ln>
            <a:noFill/>
          </a:ln>
        </p:spPr>
        <p:txBody>
          <a:bodyPr wrap="square" lIns="51425" tIns="25700" rIns="51425" bIns="25700" anchor="t" anchorCtr="0">
            <a:noAutofit/>
          </a:bodyPr>
          <a:lstStyle/>
          <a:p>
            <a:pPr marL="192881" marR="0" lvl="0" indent="-192881" algn="l" rtl="0">
              <a:spcBef>
                <a:spcPts val="0"/>
              </a:spcBef>
              <a:buClr>
                <a:srgbClr val="DC0202"/>
              </a:buClr>
              <a:buSzPct val="100000"/>
              <a:buFont typeface="Noto Sans Symbols"/>
              <a:buChar char="▪"/>
            </a:pPr>
            <a:r>
              <a:rPr lang="en-US" sz="2000" b="0" i="0" u="none" strike="noStrike" cap="none">
                <a:latin typeface="Arial"/>
                <a:ea typeface="Arial"/>
                <a:cs typeface="Arial"/>
                <a:sym typeface="Arial"/>
              </a:rPr>
              <a:t>Team 6 – Intern’ally Built</a:t>
            </a:r>
          </a:p>
          <a:p>
            <a:pPr marL="192881" marR="0" lvl="0" indent="-192881" algn="l" rtl="0">
              <a:spcBef>
                <a:spcPts val="0"/>
              </a:spcBef>
              <a:buClr>
                <a:srgbClr val="DC0202"/>
              </a:buClr>
              <a:buSzPct val="100000"/>
              <a:buFont typeface="Noto Sans Symbols"/>
              <a:buChar char="▪"/>
            </a:pPr>
            <a:r>
              <a:rPr lang="en-US" sz="2000" b="0" i="0" u="none" strike="noStrike" cap="none"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en-US" sz="2000" b="0" i="0" u="none" strike="noStrike" cap="none" baseline="30000">
                <a:latin typeface="Arial"/>
                <a:ea typeface="Arial"/>
                <a:cs typeface="Arial"/>
                <a:sym typeface="Arial"/>
              </a:rPr>
              <a:t>nd</a:t>
            </a:r>
            <a:r>
              <a:rPr lang="en-US" sz="2000" b="0" i="0" u="none" strike="noStrike" cap="none">
                <a:latin typeface="Arial"/>
                <a:ea typeface="Arial"/>
                <a:cs typeface="Arial"/>
                <a:sym typeface="Arial"/>
              </a:rPr>
              <a:t> place going into the main events</a:t>
            </a:r>
          </a:p>
          <a:p>
            <a:pPr marL="192881" marR="0" lvl="0" indent="-192881" algn="l" rtl="0">
              <a:spcBef>
                <a:spcPts val="0"/>
              </a:spcBef>
              <a:buClr>
                <a:srgbClr val="DC0202"/>
              </a:buClr>
              <a:buSzPct val="100000"/>
              <a:buFont typeface="Noto Sans Symbols"/>
              <a:buChar char="▪"/>
            </a:pPr>
            <a:r>
              <a:rPr lang="en-US" sz="2000" b="0" i="0" u="none" strike="noStrike" cap="none">
                <a:latin typeface="Arial"/>
                <a:ea typeface="Arial"/>
                <a:cs typeface="Arial"/>
                <a:sym typeface="Arial"/>
              </a:rPr>
              <a:t>4</a:t>
            </a:r>
            <a:r>
              <a:rPr lang="en-US" sz="2000" b="0" i="0" u="none" strike="noStrike" cap="none" baseline="30000">
                <a:latin typeface="Arial"/>
                <a:ea typeface="Arial"/>
                <a:cs typeface="Arial"/>
                <a:sym typeface="Arial"/>
              </a:rPr>
              <a:t>th</a:t>
            </a:r>
            <a:r>
              <a:rPr lang="en-US" sz="2000" b="0" i="0" u="none" strike="noStrike" cap="none">
                <a:latin typeface="Arial"/>
                <a:ea typeface="Arial"/>
                <a:cs typeface="Arial"/>
                <a:sym typeface="Arial"/>
              </a:rPr>
              <a:t> place overall</a:t>
            </a:r>
          </a:p>
          <a:p>
            <a:pPr marL="192881" marR="0" lvl="0" indent="-192881" algn="l" rtl="0">
              <a:spcBef>
                <a:spcPts val="0"/>
              </a:spcBef>
              <a:buClr>
                <a:srgbClr val="DC0202"/>
              </a:buClr>
              <a:buSzPct val="100000"/>
              <a:buFont typeface="Noto Sans Symbols"/>
              <a:buNone/>
            </a:pPr>
            <a:endParaRPr sz="20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3" name="Shape 2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4771231" y="1219264"/>
            <a:ext cx="3282950" cy="24622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 txBox="1">
            <a:spLocks noGrp="1"/>
          </p:cNvSpPr>
          <p:nvPr>
            <p:ph type="title"/>
          </p:nvPr>
        </p:nvSpPr>
        <p:spPr>
          <a:xfrm>
            <a:off x="519693" y="341460"/>
            <a:ext cx="8140847" cy="467435"/>
          </a:xfrm>
          <a:prstGeom prst="rect">
            <a:avLst/>
          </a:prstGeom>
          <a:noFill/>
          <a:ln>
            <a:noFill/>
          </a:ln>
        </p:spPr>
        <p:txBody>
          <a:bodyPr wrap="square" lIns="51425" tIns="25700" rIns="51425" bIns="2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7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EPS Driven: My Role</a:t>
            </a:r>
          </a:p>
        </p:txBody>
      </p:sp>
      <p:sp>
        <p:nvSpPr>
          <p:cNvPr id="249" name="Shape 249"/>
          <p:cNvSpPr txBox="1">
            <a:spLocks noGrp="1"/>
          </p:cNvSpPr>
          <p:nvPr>
            <p:ph type="body" idx="1"/>
          </p:nvPr>
        </p:nvSpPr>
        <p:spPr>
          <a:xfrm>
            <a:off x="519693" y="1054596"/>
            <a:ext cx="8168651" cy="3247385"/>
          </a:xfrm>
          <a:prstGeom prst="rect">
            <a:avLst/>
          </a:prstGeom>
          <a:noFill/>
          <a:ln>
            <a:noFill/>
          </a:ln>
        </p:spPr>
        <p:txBody>
          <a:bodyPr wrap="square" lIns="51425" tIns="25700" rIns="51425" bIns="25700" anchor="t" anchorCtr="0">
            <a:noAutofit/>
          </a:bodyPr>
          <a:lstStyle/>
          <a:p>
            <a:pPr marL="192881" marR="0" lvl="0" indent="-192881" algn="l" rtl="0">
              <a:spcBef>
                <a:spcPts val="0"/>
              </a:spcBef>
              <a:buClr>
                <a:srgbClr val="DC0202"/>
              </a:buClr>
              <a:buSzPct val="100000"/>
              <a:buFont typeface="Noto Sans Symbols"/>
              <a:buChar char="▪"/>
            </a:pPr>
            <a:r>
              <a:rPr lang="en-US" sz="2000" b="0" i="0" u="none" strike="noStrike" cap="none">
                <a:latin typeface="Arial"/>
                <a:ea typeface="Arial"/>
                <a:cs typeface="Arial"/>
                <a:sym typeface="Arial"/>
              </a:rPr>
              <a:t>Brakes</a:t>
            </a:r>
          </a:p>
          <a:p>
            <a:pPr marL="192881" marR="0" lvl="0" indent="-192881" algn="l" rtl="0">
              <a:spcBef>
                <a:spcPts val="0"/>
              </a:spcBef>
              <a:buClr>
                <a:srgbClr val="DC0202"/>
              </a:buClr>
              <a:buSzPct val="100000"/>
              <a:buFont typeface="Noto Sans Symbols"/>
              <a:buChar char="▪"/>
            </a:pPr>
            <a:r>
              <a:rPr lang="en-US" sz="2000" b="0" i="0" u="none" strike="noStrike" cap="none">
                <a:latin typeface="Arial"/>
                <a:ea typeface="Arial"/>
                <a:cs typeface="Arial"/>
                <a:sym typeface="Arial"/>
              </a:rPr>
              <a:t>Alignment</a:t>
            </a:r>
          </a:p>
          <a:p>
            <a:pPr marL="192881" marR="0" lvl="0" indent="-192881" algn="l" rtl="0">
              <a:spcBef>
                <a:spcPts val="0"/>
              </a:spcBef>
              <a:buClr>
                <a:srgbClr val="DC0202"/>
              </a:buClr>
              <a:buSzPct val="100000"/>
              <a:buFont typeface="Noto Sans Symbols"/>
              <a:buChar char="▪"/>
            </a:pPr>
            <a:r>
              <a:rPr lang="en-US" sz="2000" b="0" i="0" u="none" strike="noStrike" cap="none">
                <a:latin typeface="Arial"/>
                <a:ea typeface="Arial"/>
                <a:cs typeface="Arial"/>
                <a:sym typeface="Arial"/>
              </a:rPr>
              <a:t>Steering Rev2</a:t>
            </a:r>
          </a:p>
          <a:p>
            <a:pPr marL="192881" marR="0" lvl="0" indent="-192881" algn="l" rtl="0">
              <a:spcBef>
                <a:spcPts val="0"/>
              </a:spcBef>
              <a:buClr>
                <a:srgbClr val="DC0202"/>
              </a:buClr>
              <a:buSzPct val="100000"/>
              <a:buFont typeface="Noto Sans Symbols"/>
              <a:buChar char="▪"/>
            </a:pPr>
            <a:r>
              <a:rPr lang="en-US" sz="2000" b="0" i="0" u="none" strike="noStrike" cap="none">
                <a:latin typeface="Arial"/>
                <a:ea typeface="Arial"/>
                <a:cs typeface="Arial"/>
                <a:sym typeface="Arial"/>
              </a:rPr>
              <a:t>Friction reduction</a:t>
            </a:r>
          </a:p>
          <a:p>
            <a:pPr marL="192881" marR="0" lvl="0" indent="-192881" algn="l" rtl="0">
              <a:spcBef>
                <a:spcPts val="0"/>
              </a:spcBef>
              <a:buClr>
                <a:srgbClr val="DC0202"/>
              </a:buClr>
              <a:buSzPct val="100000"/>
              <a:buFont typeface="Noto Sans Symbols"/>
              <a:buChar char="▪"/>
            </a:pPr>
            <a:r>
              <a:rPr lang="en-US" sz="2000" b="0" i="0" u="none" strike="noStrike" cap="none">
                <a:latin typeface="Arial"/>
                <a:ea typeface="Arial"/>
                <a:cs typeface="Arial"/>
                <a:sym typeface="Arial"/>
              </a:rPr>
              <a:t>Footstops</a:t>
            </a:r>
          </a:p>
          <a:p>
            <a:pPr marL="192881" marR="0" lvl="0" indent="-192881" algn="l" rtl="0">
              <a:spcBef>
                <a:spcPts val="0"/>
              </a:spcBef>
              <a:buClr>
                <a:srgbClr val="DC0202"/>
              </a:buClr>
              <a:buSzPct val="100000"/>
              <a:buFont typeface="Noto Sans Symbols"/>
              <a:buNone/>
            </a:pPr>
            <a:endParaRPr sz="20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0" name="Shape 2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2962544" y="1429401"/>
            <a:ext cx="3282949" cy="24622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 txBox="1">
            <a:spLocks noGrp="1"/>
          </p:cNvSpPr>
          <p:nvPr>
            <p:ph type="title"/>
          </p:nvPr>
        </p:nvSpPr>
        <p:spPr>
          <a:xfrm>
            <a:off x="519693" y="341460"/>
            <a:ext cx="8140847" cy="467435"/>
          </a:xfrm>
          <a:prstGeom prst="rect">
            <a:avLst/>
          </a:prstGeom>
          <a:noFill/>
          <a:ln>
            <a:noFill/>
          </a:ln>
        </p:spPr>
        <p:txBody>
          <a:bodyPr wrap="square" lIns="51425" tIns="25700" rIns="51425" bIns="2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7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EPS Driven: Lessons Learned</a:t>
            </a:r>
          </a:p>
        </p:txBody>
      </p:sp>
      <p:sp>
        <p:nvSpPr>
          <p:cNvPr id="256" name="Shape 256"/>
          <p:cNvSpPr txBox="1">
            <a:spLocks noGrp="1"/>
          </p:cNvSpPr>
          <p:nvPr>
            <p:ph type="body" idx="1"/>
          </p:nvPr>
        </p:nvSpPr>
        <p:spPr>
          <a:xfrm>
            <a:off x="519693" y="1054596"/>
            <a:ext cx="8168651" cy="3247385"/>
          </a:xfrm>
          <a:prstGeom prst="rect">
            <a:avLst/>
          </a:prstGeom>
          <a:noFill/>
          <a:ln>
            <a:noFill/>
          </a:ln>
        </p:spPr>
        <p:txBody>
          <a:bodyPr wrap="square" lIns="51425" tIns="25700" rIns="51425" bIns="25700" anchor="t" anchorCtr="0">
            <a:noAutofit/>
          </a:bodyPr>
          <a:lstStyle/>
          <a:p>
            <a:pPr marL="192881" marR="0" lvl="0" indent="-192881" algn="l" rtl="0">
              <a:spcBef>
                <a:spcPts val="0"/>
              </a:spcBef>
              <a:buClr>
                <a:srgbClr val="DC0202"/>
              </a:buClr>
              <a:buSzPct val="100000"/>
              <a:buFont typeface="Noto Sans Symbols"/>
              <a:buChar char="▪"/>
            </a:pPr>
            <a:r>
              <a:rPr lang="en-US" sz="2000" b="0" i="0" u="none" strike="noStrike" cap="none">
                <a:latin typeface="Arial"/>
                <a:ea typeface="Arial"/>
                <a:cs typeface="Arial"/>
                <a:sym typeface="Arial"/>
              </a:rPr>
              <a:t>Teamwork</a:t>
            </a:r>
          </a:p>
          <a:p>
            <a:pPr marL="450056" marR="0" lvl="1" indent="-196056" algn="l" rtl="0">
              <a:spcBef>
                <a:spcPts val="0"/>
              </a:spcBef>
              <a:buClr>
                <a:srgbClr val="DC0202"/>
              </a:buClr>
              <a:buSzPct val="100000"/>
              <a:buFont typeface="Merriweather Sans"/>
              <a:buChar char="–"/>
            </a:pPr>
            <a:r>
              <a:rPr lang="en-US" sz="1800" b="0" i="0" u="none" strike="noStrike" cap="none">
                <a:latin typeface="Arial"/>
                <a:ea typeface="Arial"/>
                <a:cs typeface="Arial"/>
                <a:sym typeface="Arial"/>
              </a:rPr>
              <a:t>Democratic decision making system</a:t>
            </a:r>
          </a:p>
          <a:p>
            <a:pPr marL="192881" marR="0" lvl="0" indent="-192881" algn="l" rtl="0">
              <a:spcBef>
                <a:spcPts val="0"/>
              </a:spcBef>
              <a:buClr>
                <a:srgbClr val="DC0202"/>
              </a:buClr>
              <a:buSzPct val="100000"/>
              <a:buFont typeface="Noto Sans Symbols"/>
              <a:buNone/>
            </a:pPr>
            <a:endParaRPr sz="20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title"/>
          </p:nvPr>
        </p:nvSpPr>
        <p:spPr>
          <a:xfrm>
            <a:off x="519693" y="341460"/>
            <a:ext cx="8140847" cy="467435"/>
          </a:xfrm>
          <a:prstGeom prst="rect">
            <a:avLst/>
          </a:prstGeom>
          <a:noFill/>
          <a:ln>
            <a:noFill/>
          </a:ln>
        </p:spPr>
        <p:txBody>
          <a:bodyPr wrap="square" lIns="51425" tIns="25700" rIns="51425" bIns="2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7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Table of Contents</a:t>
            </a:r>
          </a:p>
        </p:txBody>
      </p:sp>
      <p:sp>
        <p:nvSpPr>
          <p:cNvPr id="56" name="Shape 56"/>
          <p:cNvSpPr txBox="1">
            <a:spLocks noGrp="1"/>
          </p:cNvSpPr>
          <p:nvPr>
            <p:ph type="body" idx="1"/>
          </p:nvPr>
        </p:nvSpPr>
        <p:spPr>
          <a:xfrm>
            <a:off x="519693" y="1054596"/>
            <a:ext cx="8168651" cy="3247385"/>
          </a:xfrm>
          <a:prstGeom prst="rect">
            <a:avLst/>
          </a:prstGeom>
          <a:noFill/>
          <a:ln>
            <a:noFill/>
          </a:ln>
        </p:spPr>
        <p:txBody>
          <a:bodyPr wrap="square" lIns="51425" tIns="25700" rIns="51425" bIns="25700" anchor="t" anchorCtr="0">
            <a:noAutofit/>
          </a:bodyPr>
          <a:lstStyle/>
          <a:p>
            <a:pPr marL="192881" marR="0" lvl="0" indent="-192881" algn="l" rtl="0">
              <a:spcBef>
                <a:spcPts val="0"/>
              </a:spcBef>
              <a:buClr>
                <a:srgbClr val="DC0202"/>
              </a:buClr>
              <a:buSzPct val="100000"/>
              <a:buFont typeface="Noto Sans Symbols"/>
              <a:buChar char="▪"/>
            </a:pPr>
            <a:r>
              <a:rPr lang="en-US" sz="2000" b="0" i="0" u="none" strike="noStrike" cap="none">
                <a:latin typeface="Arial"/>
                <a:ea typeface="Arial"/>
                <a:cs typeface="Arial"/>
                <a:sym typeface="Arial"/>
              </a:rPr>
              <a:t>Contact Pattern Fixture</a:t>
            </a:r>
          </a:p>
          <a:p>
            <a:pPr marL="192881" marR="0" lvl="0" indent="-192881" algn="l" rtl="0">
              <a:spcBef>
                <a:spcPts val="0"/>
              </a:spcBef>
              <a:buClr>
                <a:srgbClr val="DC0202"/>
              </a:buClr>
              <a:buSzPct val="100000"/>
              <a:buFont typeface="Noto Sans Symbols"/>
              <a:buChar char="▪"/>
            </a:pPr>
            <a:r>
              <a:rPr lang="en-US" sz="2000" b="0" i="0" u="none" strike="noStrike" cap="none">
                <a:latin typeface="Arial"/>
                <a:ea typeface="Arial"/>
                <a:cs typeface="Arial"/>
                <a:sym typeface="Arial"/>
              </a:rPr>
              <a:t>3D Printer</a:t>
            </a:r>
          </a:p>
          <a:p>
            <a:pPr marL="192881" marR="0" lvl="0" indent="-192881" algn="l" rtl="0">
              <a:spcBef>
                <a:spcPts val="0"/>
              </a:spcBef>
              <a:buClr>
                <a:srgbClr val="DC0202"/>
              </a:buClr>
              <a:buSzPct val="100000"/>
              <a:buFont typeface="Noto Sans Symbols"/>
              <a:buChar char="▪"/>
            </a:pPr>
            <a:r>
              <a:rPr lang="en-US" sz="2000" b="0" i="0" u="none" strike="noStrike" cap="none">
                <a:latin typeface="Arial"/>
                <a:ea typeface="Arial"/>
                <a:cs typeface="Arial"/>
                <a:sym typeface="Arial"/>
              </a:rPr>
              <a:t>EPS Driven</a:t>
            </a:r>
          </a:p>
          <a:p>
            <a:pPr marL="192881" marR="0" lvl="0" indent="-192881" algn="l" rtl="0">
              <a:spcBef>
                <a:spcPts val="0"/>
              </a:spcBef>
              <a:buClr>
                <a:srgbClr val="DC0202"/>
              </a:buClr>
              <a:buSzPct val="100000"/>
              <a:buFont typeface="Noto Sans Symbols"/>
              <a:buChar char="▪"/>
            </a:pPr>
            <a:r>
              <a:rPr lang="en-US" sz="2000" b="0" i="0" u="none" strike="noStrike" cap="none">
                <a:latin typeface="Arial"/>
                <a:ea typeface="Arial"/>
                <a:cs typeface="Arial"/>
                <a:sym typeface="Arial"/>
              </a:rPr>
              <a:t>Miscellaneous Tasks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 txBox="1">
            <a:spLocks noGrp="1"/>
          </p:cNvSpPr>
          <p:nvPr>
            <p:ph type="title"/>
          </p:nvPr>
        </p:nvSpPr>
        <p:spPr>
          <a:xfrm>
            <a:off x="519693" y="341460"/>
            <a:ext cx="8140847" cy="467435"/>
          </a:xfrm>
          <a:prstGeom prst="rect">
            <a:avLst/>
          </a:prstGeom>
          <a:noFill/>
          <a:ln>
            <a:noFill/>
          </a:ln>
        </p:spPr>
        <p:txBody>
          <a:bodyPr wrap="square" lIns="51425" tIns="25700" rIns="51425" bIns="2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7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Miscellaneous Projects</a:t>
            </a:r>
          </a:p>
        </p:txBody>
      </p:sp>
      <p:sp>
        <p:nvSpPr>
          <p:cNvPr id="263" name="Shape 263"/>
          <p:cNvSpPr txBox="1">
            <a:spLocks noGrp="1"/>
          </p:cNvSpPr>
          <p:nvPr>
            <p:ph type="body" idx="1"/>
          </p:nvPr>
        </p:nvSpPr>
        <p:spPr>
          <a:xfrm>
            <a:off x="519693" y="1054596"/>
            <a:ext cx="8168651" cy="3247385"/>
          </a:xfrm>
          <a:prstGeom prst="rect">
            <a:avLst/>
          </a:prstGeom>
          <a:noFill/>
          <a:ln>
            <a:noFill/>
          </a:ln>
        </p:spPr>
        <p:txBody>
          <a:bodyPr wrap="square" lIns="51425" tIns="25700" rIns="51425" bIns="25700" anchor="t" anchorCtr="0">
            <a:noAutofit/>
          </a:bodyPr>
          <a:lstStyle/>
          <a:p>
            <a:pPr marL="192881" marR="0" lvl="0" indent="-192881" algn="l" rtl="0">
              <a:spcBef>
                <a:spcPts val="0"/>
              </a:spcBef>
              <a:buClr>
                <a:srgbClr val="DC0202"/>
              </a:buClr>
              <a:buSzPct val="100000"/>
              <a:buFont typeface="Noto Sans Symbols"/>
              <a:buChar char="▪"/>
            </a:pPr>
            <a:r>
              <a:rPr lang="en-US" sz="2000" b="0" i="0" u="none" strike="noStrike" cap="none">
                <a:latin typeface="Arial"/>
                <a:ea typeface="Arial"/>
                <a:cs typeface="Arial"/>
                <a:sym typeface="Arial"/>
              </a:rPr>
              <a:t>Run in Stand</a:t>
            </a:r>
          </a:p>
          <a:p>
            <a:pPr marL="192881" marR="0" lvl="0" indent="-192881" algn="l" rtl="0">
              <a:spcBef>
                <a:spcPts val="0"/>
              </a:spcBef>
              <a:buClr>
                <a:srgbClr val="DC0202"/>
              </a:buClr>
              <a:buSzPct val="100000"/>
              <a:buFont typeface="Noto Sans Symbols"/>
              <a:buChar char="▪"/>
            </a:pPr>
            <a:r>
              <a:rPr lang="en-US" sz="2000" b="0" i="0" u="none" strike="noStrike" cap="none">
                <a:latin typeface="Arial"/>
                <a:ea typeface="Arial"/>
                <a:cs typeface="Arial"/>
                <a:sym typeface="Arial"/>
              </a:rPr>
              <a:t>Backdrive data</a:t>
            </a:r>
          </a:p>
          <a:p>
            <a:pPr marL="450056" marR="0" lvl="1" indent="-196056" algn="l" rtl="0">
              <a:spcBef>
                <a:spcPts val="0"/>
              </a:spcBef>
              <a:buClr>
                <a:srgbClr val="DC0202"/>
              </a:buClr>
              <a:buSzPct val="100000"/>
              <a:buFont typeface="Merriweather Sans"/>
              <a:buChar char="–"/>
            </a:pPr>
            <a:r>
              <a:rPr lang="en-US" sz="1800" b="0" i="0" u="none" strike="noStrike" cap="none">
                <a:latin typeface="Arial"/>
                <a:ea typeface="Arial"/>
                <a:cs typeface="Arial"/>
                <a:sym typeface="Arial"/>
              </a:rPr>
              <a:t>Wear In Study</a:t>
            </a:r>
          </a:p>
          <a:p>
            <a:pPr marL="192881" marR="0" lvl="0" indent="-192881" algn="l" rtl="0">
              <a:spcBef>
                <a:spcPts val="0"/>
              </a:spcBef>
              <a:buClr>
                <a:srgbClr val="DC0202"/>
              </a:buClr>
              <a:buSzPct val="100000"/>
              <a:buFont typeface="Noto Sans Symbols"/>
              <a:buChar char="▪"/>
            </a:pPr>
            <a:r>
              <a:rPr lang="en-US" sz="2000" b="0" i="0" u="none" strike="noStrike" cap="none">
                <a:latin typeface="Arial"/>
                <a:ea typeface="Arial"/>
                <a:cs typeface="Arial"/>
                <a:sym typeface="Arial"/>
              </a:rPr>
              <a:t>Bottoming Stands</a:t>
            </a:r>
          </a:p>
          <a:p>
            <a:pPr marL="450056" marR="0" lvl="1" indent="-196056" algn="l" rtl="0">
              <a:spcBef>
                <a:spcPts val="0"/>
              </a:spcBef>
              <a:buClr>
                <a:srgbClr val="DC0202"/>
              </a:buClr>
              <a:buSzPct val="100000"/>
              <a:buFont typeface="Merriweather Sans"/>
              <a:buChar char="–"/>
            </a:pPr>
            <a:r>
              <a:rPr lang="en-US" sz="1800" b="0" i="0" u="none" strike="noStrike" cap="none">
                <a:latin typeface="Arial"/>
                <a:ea typeface="Arial"/>
                <a:cs typeface="Arial"/>
                <a:sym typeface="Arial"/>
              </a:rPr>
              <a:t>Wear In Study</a:t>
            </a:r>
          </a:p>
          <a:p>
            <a:pPr marL="192881" marR="0" lvl="0" indent="-192881" algn="l" rtl="0">
              <a:spcBef>
                <a:spcPts val="0"/>
              </a:spcBef>
              <a:buClr>
                <a:srgbClr val="DC0202"/>
              </a:buClr>
              <a:buSzPct val="100000"/>
              <a:buFont typeface="Noto Sans Symbols"/>
              <a:buChar char="▪"/>
            </a:pPr>
            <a:r>
              <a:rPr lang="en-US" sz="2000" b="0" i="0" u="none" strike="noStrike" cap="none">
                <a:latin typeface="Arial"/>
                <a:ea typeface="Arial"/>
                <a:cs typeface="Arial"/>
                <a:sym typeface="Arial"/>
              </a:rPr>
              <a:t>Upper Rotor Slip Torque	</a:t>
            </a:r>
          </a:p>
          <a:p>
            <a:pPr marL="450056" marR="0" lvl="1" indent="-196056" algn="l" rtl="0">
              <a:spcBef>
                <a:spcPts val="0"/>
              </a:spcBef>
              <a:buClr>
                <a:srgbClr val="DC0202"/>
              </a:buClr>
              <a:buSzPct val="100000"/>
              <a:buFont typeface="Merriweather Sans"/>
              <a:buChar char="–"/>
            </a:pPr>
            <a:r>
              <a:rPr lang="en-US" sz="1800" b="0" i="0" u="none" strike="noStrike" cap="none">
                <a:latin typeface="Arial"/>
                <a:ea typeface="Arial"/>
                <a:cs typeface="Arial"/>
                <a:sym typeface="Arial"/>
              </a:rPr>
              <a:t>Tensile Stand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 txBox="1">
            <a:spLocks noGrp="1"/>
          </p:cNvSpPr>
          <p:nvPr>
            <p:ph type="title"/>
          </p:nvPr>
        </p:nvSpPr>
        <p:spPr>
          <a:xfrm>
            <a:off x="519693" y="341460"/>
            <a:ext cx="8140847" cy="467435"/>
          </a:xfrm>
          <a:prstGeom prst="rect">
            <a:avLst/>
          </a:prstGeom>
          <a:noFill/>
          <a:ln>
            <a:noFill/>
          </a:ln>
        </p:spPr>
        <p:txBody>
          <a:bodyPr wrap="square" lIns="51425" tIns="25700" rIns="51425" bIns="2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7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Questions?</a:t>
            </a:r>
          </a:p>
        </p:txBody>
      </p:sp>
      <p:sp>
        <p:nvSpPr>
          <p:cNvPr id="269" name="Shape 269"/>
          <p:cNvSpPr txBox="1">
            <a:spLocks noGrp="1"/>
          </p:cNvSpPr>
          <p:nvPr>
            <p:ph type="body" idx="1"/>
          </p:nvPr>
        </p:nvSpPr>
        <p:spPr>
          <a:xfrm>
            <a:off x="519693" y="1054596"/>
            <a:ext cx="8168651" cy="3247385"/>
          </a:xfrm>
          <a:prstGeom prst="rect">
            <a:avLst/>
          </a:prstGeom>
          <a:noFill/>
          <a:ln>
            <a:noFill/>
          </a:ln>
        </p:spPr>
        <p:txBody>
          <a:bodyPr wrap="square" lIns="51425" tIns="25700" rIns="51425" bIns="25700" anchor="t" anchorCtr="0">
            <a:noAutofit/>
          </a:bodyPr>
          <a:lstStyle/>
          <a:p>
            <a:pPr marL="192881" marR="0" lvl="0" indent="-192881" algn="l" rtl="0">
              <a:spcBef>
                <a:spcPts val="0"/>
              </a:spcBef>
              <a:buClr>
                <a:srgbClr val="DC0202"/>
              </a:buClr>
              <a:buSzPct val="100000"/>
              <a:buFont typeface="Noto Sans Symbols"/>
              <a:buChar char="▪"/>
            </a:pPr>
            <a:r>
              <a:rPr lang="en-US" sz="2000" b="0" i="0" u="none" strike="noStrike" cap="none">
                <a:latin typeface="Arial"/>
                <a:ea typeface="Arial"/>
                <a:cs typeface="Arial"/>
                <a:sym typeface="Arial"/>
              </a:rPr>
              <a:t>Thank you!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>
            <a:spLocks noGrp="1"/>
          </p:cNvSpPr>
          <p:nvPr>
            <p:ph type="title"/>
          </p:nvPr>
        </p:nvSpPr>
        <p:spPr>
          <a:xfrm>
            <a:off x="519693" y="341460"/>
            <a:ext cx="8140847" cy="467435"/>
          </a:xfrm>
          <a:prstGeom prst="rect">
            <a:avLst/>
          </a:prstGeom>
          <a:noFill/>
          <a:ln>
            <a:noFill/>
          </a:ln>
        </p:spPr>
        <p:txBody>
          <a:bodyPr wrap="square" lIns="51425" tIns="25700" rIns="51425" bIns="2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7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Contact Pattern Fixture: Problem</a:t>
            </a:r>
          </a:p>
        </p:txBody>
      </p:sp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519693" y="1054596"/>
            <a:ext cx="8168651" cy="3247385"/>
          </a:xfrm>
          <a:prstGeom prst="rect">
            <a:avLst/>
          </a:prstGeom>
          <a:noFill/>
          <a:ln>
            <a:noFill/>
          </a:ln>
        </p:spPr>
        <p:txBody>
          <a:bodyPr wrap="square" lIns="51425" tIns="25700" rIns="51425" bIns="25700" anchor="t" anchorCtr="0">
            <a:noAutofit/>
          </a:bodyPr>
          <a:lstStyle/>
          <a:p>
            <a:pPr marL="192881" marR="0" lvl="0" indent="-192881" algn="l" rtl="0">
              <a:spcBef>
                <a:spcPts val="0"/>
              </a:spcBef>
              <a:buClr>
                <a:srgbClr val="DC0202"/>
              </a:buClr>
              <a:buSzPct val="100000"/>
              <a:buFont typeface="Noto Sans Symbols"/>
              <a:buChar char="▪"/>
            </a:pPr>
            <a:r>
              <a:rPr lang="en-US" sz="2000" b="0" i="0" u="none" strike="noStrike" cap="none">
                <a:latin typeface="Arial"/>
                <a:ea typeface="Arial"/>
                <a:cs typeface="Arial"/>
                <a:sym typeface="Arial"/>
              </a:rPr>
              <a:t>High FTQ rates in plants</a:t>
            </a:r>
          </a:p>
          <a:p>
            <a:pPr marL="192881" marR="0" lvl="0" indent="-192881" algn="l" rtl="0">
              <a:spcBef>
                <a:spcPts val="0"/>
              </a:spcBef>
              <a:buClr>
                <a:srgbClr val="DC0202"/>
              </a:buClr>
              <a:buSzPct val="100000"/>
              <a:buFont typeface="Noto Sans Symbols"/>
              <a:buNone/>
            </a:pPr>
            <a:endParaRPr sz="2000" b="0" i="0" u="none" strike="noStrike" cap="none">
              <a:latin typeface="Arial"/>
              <a:ea typeface="Arial"/>
              <a:cs typeface="Arial"/>
              <a:sym typeface="Arial"/>
            </a:endParaRPr>
          </a:p>
          <a:p>
            <a:pPr marL="192881" marR="0" lvl="0" indent="-192881" algn="l" rtl="0">
              <a:spcBef>
                <a:spcPts val="0"/>
              </a:spcBef>
              <a:buClr>
                <a:srgbClr val="DC0202"/>
              </a:buClr>
              <a:buSzPct val="100000"/>
              <a:buFont typeface="Noto Sans Symbols"/>
              <a:buChar char="▪"/>
            </a:pPr>
            <a:r>
              <a:rPr lang="en-US" sz="2000" b="0" i="0" u="none" strike="noStrike" cap="none">
                <a:latin typeface="Arial"/>
                <a:ea typeface="Arial"/>
                <a:cs typeface="Arial"/>
                <a:sym typeface="Arial"/>
              </a:rPr>
              <a:t>Downsides of current process</a:t>
            </a:r>
          </a:p>
          <a:p>
            <a:pPr marL="450056" marR="0" lvl="1" indent="-196056" algn="l" rtl="0">
              <a:spcBef>
                <a:spcPts val="0"/>
              </a:spcBef>
              <a:buClr>
                <a:srgbClr val="DC0202"/>
              </a:buClr>
              <a:buSzPct val="100000"/>
              <a:buFont typeface="Merriweather Sans"/>
              <a:buChar char="–"/>
            </a:pPr>
            <a:r>
              <a:rPr lang="en-US" sz="1800" b="0" i="0" u="none" strike="noStrike" cap="none">
                <a:latin typeface="Arial"/>
                <a:ea typeface="Arial"/>
                <a:cs typeface="Arial"/>
                <a:sym typeface="Arial"/>
              </a:rPr>
              <a:t>Subjective rather than objective</a:t>
            </a:r>
          </a:p>
          <a:p>
            <a:pPr marL="450056" marR="0" lvl="1" indent="-196056" algn="l" rtl="0">
              <a:spcBef>
                <a:spcPts val="0"/>
              </a:spcBef>
              <a:buClr>
                <a:srgbClr val="DC0202"/>
              </a:buClr>
              <a:buSzPct val="100000"/>
              <a:buFont typeface="Merriweather Sans"/>
              <a:buChar char="–"/>
            </a:pPr>
            <a:r>
              <a:rPr lang="en-US" sz="1800" b="0" i="0" u="none" strike="noStrike" cap="none">
                <a:latin typeface="Arial"/>
                <a:ea typeface="Arial"/>
                <a:cs typeface="Arial"/>
                <a:sym typeface="Arial"/>
              </a:rPr>
              <a:t>Inconsistent</a:t>
            </a:r>
          </a:p>
          <a:p>
            <a:pPr marL="450056" marR="0" lvl="1" indent="-196056" algn="l" rtl="0">
              <a:spcBef>
                <a:spcPts val="0"/>
              </a:spcBef>
              <a:buClr>
                <a:srgbClr val="DC0202"/>
              </a:buClr>
              <a:buSzPct val="100000"/>
              <a:buFont typeface="Merriweather Sans"/>
              <a:buChar char="–"/>
            </a:pPr>
            <a:r>
              <a:rPr lang="en-US" sz="1800" b="0" i="0" u="none" strike="noStrike" cap="none">
                <a:latin typeface="Arial"/>
                <a:ea typeface="Arial"/>
                <a:cs typeface="Arial"/>
                <a:sym typeface="Arial"/>
              </a:rPr>
              <a:t>Language barrier</a:t>
            </a:r>
          </a:p>
          <a:p>
            <a:pPr marL="450056" marR="0" lvl="1" indent="-196056" algn="l" rtl="0">
              <a:spcBef>
                <a:spcPts val="0"/>
              </a:spcBef>
              <a:buClr>
                <a:srgbClr val="DC0202"/>
              </a:buClr>
              <a:buSzPct val="100000"/>
              <a:buFont typeface="Merriweather Sans"/>
              <a:buChar char="–"/>
            </a:pPr>
            <a:r>
              <a:rPr lang="en-US" sz="1800" b="0" i="0" u="none" strike="noStrike" cap="none">
                <a:latin typeface="Arial"/>
                <a:ea typeface="Arial"/>
                <a:cs typeface="Arial"/>
                <a:sym typeface="Arial"/>
              </a:rPr>
              <a:t>Lack of traceability</a:t>
            </a:r>
          </a:p>
          <a:p>
            <a:pPr marL="192881" marR="0" lvl="0" indent="-192881" algn="l" rtl="0">
              <a:spcBef>
                <a:spcPts val="0"/>
              </a:spcBef>
              <a:buClr>
                <a:srgbClr val="DC0202"/>
              </a:buClr>
              <a:buSzPct val="100000"/>
              <a:buFont typeface="Noto Sans Symbols"/>
              <a:buNone/>
            </a:pPr>
            <a:endParaRPr sz="2000" b="0" i="0" u="none" strike="noStrike" cap="none">
              <a:latin typeface="Arial"/>
              <a:ea typeface="Arial"/>
              <a:cs typeface="Arial"/>
              <a:sym typeface="Arial"/>
            </a:endParaRPr>
          </a:p>
          <a:p>
            <a:pPr marL="192881" marR="0" lvl="0" indent="-192881" algn="l" rtl="0">
              <a:spcBef>
                <a:spcPts val="0"/>
              </a:spcBef>
              <a:buClr>
                <a:srgbClr val="DC0202"/>
              </a:buClr>
              <a:buSzPct val="100000"/>
              <a:buFont typeface="Noto Sans Symbols"/>
              <a:buNone/>
            </a:pPr>
            <a:endParaRPr sz="2000" b="0" i="0" u="none" strike="noStrike" cap="none">
              <a:latin typeface="Arial"/>
              <a:ea typeface="Arial"/>
              <a:cs typeface="Arial"/>
              <a:sym typeface="Arial"/>
            </a:endParaRPr>
          </a:p>
          <a:p>
            <a:pPr marL="192881" marR="0" lvl="0" indent="-192881" algn="l" rtl="0">
              <a:spcBef>
                <a:spcPts val="0"/>
              </a:spcBef>
              <a:buClr>
                <a:srgbClr val="DC0202"/>
              </a:buClr>
              <a:buSzPct val="100000"/>
              <a:buFont typeface="Noto Sans Symbols"/>
              <a:buNone/>
            </a:pPr>
            <a:endParaRPr sz="20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5" name="Shape 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4894837" y="1589399"/>
            <a:ext cx="2903704" cy="21777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title"/>
          </p:nvPr>
        </p:nvSpPr>
        <p:spPr>
          <a:xfrm>
            <a:off x="519693" y="341460"/>
            <a:ext cx="8140847" cy="467435"/>
          </a:xfrm>
          <a:prstGeom prst="rect">
            <a:avLst/>
          </a:prstGeom>
          <a:noFill/>
          <a:ln>
            <a:noFill/>
          </a:ln>
        </p:spPr>
        <p:txBody>
          <a:bodyPr wrap="square" lIns="51425" tIns="25700" rIns="51425" bIns="2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7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Contact Pattern Fixture: Objective</a:t>
            </a:r>
          </a:p>
        </p:txBody>
      </p:sp>
      <p:sp>
        <p:nvSpPr>
          <p:cNvPr id="82" name="Shape 82"/>
          <p:cNvSpPr txBox="1">
            <a:spLocks noGrp="1"/>
          </p:cNvSpPr>
          <p:nvPr>
            <p:ph type="body" idx="1"/>
          </p:nvPr>
        </p:nvSpPr>
        <p:spPr>
          <a:xfrm>
            <a:off x="519693" y="1054596"/>
            <a:ext cx="8168651" cy="3247385"/>
          </a:xfrm>
          <a:prstGeom prst="rect">
            <a:avLst/>
          </a:prstGeom>
          <a:noFill/>
          <a:ln>
            <a:noFill/>
          </a:ln>
        </p:spPr>
        <p:txBody>
          <a:bodyPr wrap="square" lIns="51425" tIns="25700" rIns="51425" bIns="25700" anchor="t" anchorCtr="0">
            <a:noAutofit/>
          </a:bodyPr>
          <a:lstStyle/>
          <a:p>
            <a:pPr marL="192881" marR="0" lvl="0" indent="-192881" algn="l" rtl="0">
              <a:spcBef>
                <a:spcPts val="0"/>
              </a:spcBef>
              <a:buClr>
                <a:srgbClr val="DC0202"/>
              </a:buClr>
              <a:buSzPct val="100000"/>
              <a:buFont typeface="Noto Sans Symbols"/>
              <a:buChar char="▪"/>
            </a:pPr>
            <a:r>
              <a:rPr lang="en-US" sz="2000" b="0" i="0" u="none" strike="noStrike" cap="none">
                <a:latin typeface="Arial"/>
                <a:ea typeface="Arial"/>
                <a:cs typeface="Arial"/>
                <a:sym typeface="Arial"/>
              </a:rPr>
              <a:t>Lower FTQ rates</a:t>
            </a:r>
          </a:p>
          <a:p>
            <a:pPr marL="192881" marR="0" lvl="0" indent="-192881" algn="l" rtl="0">
              <a:spcBef>
                <a:spcPts val="0"/>
              </a:spcBef>
              <a:buClr>
                <a:srgbClr val="DC0202"/>
              </a:buClr>
              <a:buSzPct val="100000"/>
              <a:buFont typeface="Noto Sans Symbols"/>
              <a:buChar char="▪"/>
            </a:pPr>
            <a:r>
              <a:rPr lang="en-US" sz="2000" b="0" i="0" u="none" strike="noStrike" cap="none">
                <a:latin typeface="Arial"/>
                <a:ea typeface="Arial"/>
                <a:cs typeface="Arial"/>
                <a:sym typeface="Arial"/>
              </a:rPr>
              <a:t>Detect bad contact quicker/more efficient</a:t>
            </a:r>
          </a:p>
          <a:p>
            <a:pPr marL="450056" marR="0" lvl="1" indent="-196056" algn="l" rtl="0">
              <a:spcBef>
                <a:spcPts val="0"/>
              </a:spcBef>
              <a:buClr>
                <a:srgbClr val="DC0202"/>
              </a:buClr>
              <a:buSzPct val="100000"/>
              <a:buFont typeface="Merriweather Sans"/>
              <a:buChar char="–"/>
            </a:pPr>
            <a:r>
              <a:rPr lang="en-US" sz="1800" b="0" i="0" u="none" strike="noStrike" cap="none">
                <a:latin typeface="Arial"/>
                <a:ea typeface="Arial"/>
                <a:cs typeface="Arial"/>
                <a:sym typeface="Arial"/>
              </a:rPr>
              <a:t>Prevent poor production days</a:t>
            </a:r>
          </a:p>
          <a:p>
            <a:pPr marL="192881" marR="0" lvl="0" indent="-192881" algn="l" rtl="0">
              <a:spcBef>
                <a:spcPts val="0"/>
              </a:spcBef>
              <a:buClr>
                <a:srgbClr val="DC0202"/>
              </a:buClr>
              <a:buSzPct val="100000"/>
              <a:buFont typeface="Noto Sans Symbols"/>
              <a:buChar char="▪"/>
            </a:pPr>
            <a:r>
              <a:rPr lang="en-US" sz="2000" b="0" i="0" u="none" strike="noStrike" cap="none">
                <a:latin typeface="Arial"/>
                <a:ea typeface="Arial"/>
                <a:cs typeface="Arial"/>
                <a:sym typeface="Arial"/>
              </a:rPr>
              <a:t>Help engineering judgment when adjusting gear parameters</a:t>
            </a:r>
          </a:p>
          <a:p>
            <a:pPr marL="192881" marR="0" lvl="0" indent="-192881" algn="l" rtl="0">
              <a:spcBef>
                <a:spcPts val="0"/>
              </a:spcBef>
              <a:buClr>
                <a:srgbClr val="DC0202"/>
              </a:buClr>
              <a:buSzPct val="100000"/>
              <a:buFont typeface="Noto Sans Symbols"/>
              <a:buNone/>
            </a:pPr>
            <a:endParaRPr sz="20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>
            <a:spLocks noGrp="1"/>
          </p:cNvSpPr>
          <p:nvPr>
            <p:ph type="title"/>
          </p:nvPr>
        </p:nvSpPr>
        <p:spPr>
          <a:xfrm>
            <a:off x="519693" y="341460"/>
            <a:ext cx="8140847" cy="467435"/>
          </a:xfrm>
          <a:prstGeom prst="rect">
            <a:avLst/>
          </a:prstGeom>
          <a:noFill/>
          <a:ln>
            <a:noFill/>
          </a:ln>
        </p:spPr>
        <p:txBody>
          <a:bodyPr wrap="square" lIns="51425" tIns="25700" rIns="51425" bIns="2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7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Contact Pattern Fixture: Software Intro</a:t>
            </a:r>
          </a:p>
        </p:txBody>
      </p:sp>
      <p:sp>
        <p:nvSpPr>
          <p:cNvPr id="89" name="Shape 89"/>
          <p:cNvSpPr txBox="1">
            <a:spLocks noGrp="1"/>
          </p:cNvSpPr>
          <p:nvPr>
            <p:ph type="body" idx="1"/>
          </p:nvPr>
        </p:nvSpPr>
        <p:spPr>
          <a:xfrm>
            <a:off x="519693" y="1054596"/>
            <a:ext cx="8168651" cy="3247385"/>
          </a:xfrm>
          <a:prstGeom prst="rect">
            <a:avLst/>
          </a:prstGeom>
          <a:noFill/>
          <a:ln>
            <a:noFill/>
          </a:ln>
        </p:spPr>
        <p:txBody>
          <a:bodyPr wrap="square" lIns="51425" tIns="25700" rIns="51425" bIns="25700" anchor="t" anchorCtr="0">
            <a:noAutofit/>
          </a:bodyPr>
          <a:lstStyle/>
          <a:p>
            <a:pPr marL="192881" marR="0" lvl="0" indent="-192881" algn="l" rtl="0">
              <a:spcBef>
                <a:spcPts val="0"/>
              </a:spcBef>
              <a:buClr>
                <a:srgbClr val="DC0202"/>
              </a:buClr>
              <a:buSzPct val="100000"/>
              <a:buFont typeface="Noto Sans Symbols"/>
              <a:buChar char="▪"/>
            </a:pPr>
            <a:r>
              <a:rPr lang="en-US" sz="2000" b="0" i="0" u="none" strike="noStrike" cap="none">
                <a:latin typeface="Arial"/>
                <a:ea typeface="Arial"/>
                <a:cs typeface="Arial"/>
                <a:sym typeface="Arial"/>
              </a:rPr>
              <a:t>Cognex insight explorer</a:t>
            </a:r>
          </a:p>
          <a:p>
            <a:pPr marL="450056" marR="0" lvl="1" indent="-196056" algn="l" rtl="0">
              <a:spcBef>
                <a:spcPts val="0"/>
              </a:spcBef>
              <a:buClr>
                <a:srgbClr val="DC0202"/>
              </a:buClr>
              <a:buSzPct val="100000"/>
              <a:buFont typeface="Merriweather Sans"/>
              <a:buChar char="–"/>
            </a:pPr>
            <a:r>
              <a:rPr lang="en-US" sz="1800" b="0" i="0" u="none" strike="noStrike" cap="none">
                <a:latin typeface="Arial"/>
                <a:ea typeface="Arial"/>
                <a:cs typeface="Arial"/>
                <a:sym typeface="Arial"/>
              </a:rPr>
              <a:t>Image recognition software</a:t>
            </a:r>
          </a:p>
          <a:p>
            <a:pPr marL="450056" marR="0" lvl="1" indent="-196056" algn="l" rtl="0">
              <a:spcBef>
                <a:spcPts val="0"/>
              </a:spcBef>
              <a:buClr>
                <a:srgbClr val="DC0202"/>
              </a:buClr>
              <a:buSzPct val="100000"/>
              <a:buFont typeface="Merriweather Sans"/>
              <a:buChar char="–"/>
            </a:pPr>
            <a:r>
              <a:rPr lang="en-US" sz="1800" b="0" i="0" u="none" strike="noStrike" cap="none">
                <a:latin typeface="Arial"/>
                <a:ea typeface="Arial"/>
                <a:cs typeface="Arial"/>
                <a:sym typeface="Arial"/>
              </a:rPr>
              <a:t>Incredibly customizable</a:t>
            </a:r>
          </a:p>
          <a:p>
            <a:pPr marL="450056" marR="0" lvl="1" indent="-196056" algn="l" rtl="0">
              <a:spcBef>
                <a:spcPts val="0"/>
              </a:spcBef>
              <a:buClr>
                <a:srgbClr val="DC0202"/>
              </a:buClr>
              <a:buSzPct val="100000"/>
              <a:buFont typeface="Merriweather Sans"/>
              <a:buChar char="–"/>
            </a:pPr>
            <a:r>
              <a:rPr lang="en-US" sz="1800" b="0" i="0" u="none" strike="noStrike" cap="none">
                <a:latin typeface="Arial"/>
                <a:ea typeface="Arial"/>
                <a:cs typeface="Arial"/>
                <a:sym typeface="Arial"/>
              </a:rPr>
              <a:t>Great support</a:t>
            </a:r>
          </a:p>
          <a:p>
            <a:pPr marL="192881" marR="0" lvl="0" indent="-192881" algn="l" rtl="0">
              <a:spcBef>
                <a:spcPts val="0"/>
              </a:spcBef>
              <a:buClr>
                <a:srgbClr val="DC0202"/>
              </a:buClr>
              <a:buSzPct val="100000"/>
              <a:buFont typeface="Noto Sans Symbols"/>
              <a:buNone/>
            </a:pPr>
            <a:endParaRPr sz="2000" b="0" i="0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0" name="Shape 90"/>
          <p:cNvPicPr preferRelativeResize="0"/>
          <p:nvPr/>
        </p:nvPicPr>
        <p:blipFill rotWithShape="1">
          <a:blip r:embed="rId3">
            <a:alphaModFix/>
          </a:blip>
          <a:srcRect l="31667" t="23319" r="32500" b="29249"/>
          <a:stretch/>
        </p:blipFill>
        <p:spPr>
          <a:xfrm>
            <a:off x="4572000" y="1056019"/>
            <a:ext cx="3276600" cy="2438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 txBox="1">
            <a:spLocks noGrp="1"/>
          </p:cNvSpPr>
          <p:nvPr>
            <p:ph type="title"/>
          </p:nvPr>
        </p:nvSpPr>
        <p:spPr>
          <a:xfrm>
            <a:off x="519693" y="341460"/>
            <a:ext cx="8140847" cy="467435"/>
          </a:xfrm>
          <a:prstGeom prst="rect">
            <a:avLst/>
          </a:prstGeom>
          <a:noFill/>
          <a:ln>
            <a:noFill/>
          </a:ln>
        </p:spPr>
        <p:txBody>
          <a:bodyPr wrap="square" lIns="51425" tIns="25700" rIns="51425" bIns="2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7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Contact Pattern Fixture: Software Rev1 Overview</a:t>
            </a:r>
          </a:p>
        </p:txBody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519693" y="1054596"/>
            <a:ext cx="8168651" cy="3247385"/>
          </a:xfrm>
          <a:prstGeom prst="rect">
            <a:avLst/>
          </a:prstGeom>
          <a:noFill/>
          <a:ln>
            <a:noFill/>
          </a:ln>
        </p:spPr>
        <p:txBody>
          <a:bodyPr wrap="square" lIns="51425" tIns="25700" rIns="51425" bIns="25700" anchor="t" anchorCtr="0">
            <a:noAutofit/>
          </a:bodyPr>
          <a:lstStyle/>
          <a:p>
            <a:pPr marL="192881" marR="0" lvl="0" indent="-192881" algn="l" rtl="0">
              <a:spcBef>
                <a:spcPts val="0"/>
              </a:spcBef>
              <a:buClr>
                <a:srgbClr val="DC0202"/>
              </a:buClr>
              <a:buSzPct val="100000"/>
              <a:buFont typeface="Noto Sans Symbols"/>
              <a:buChar char="▪"/>
            </a:pPr>
            <a:r>
              <a:rPr lang="en-US" sz="2000" b="0" i="0" u="none" strike="noStrike" cap="none">
                <a:latin typeface="Arial"/>
                <a:ea typeface="Arial"/>
                <a:cs typeface="Arial"/>
                <a:sym typeface="Arial"/>
              </a:rPr>
              <a:t>Features</a:t>
            </a:r>
          </a:p>
          <a:p>
            <a:pPr marL="450056" marR="0" lvl="1" indent="-196056" algn="l" rtl="0">
              <a:spcBef>
                <a:spcPts val="0"/>
              </a:spcBef>
              <a:buClr>
                <a:srgbClr val="DC0202"/>
              </a:buClr>
              <a:buSzPct val="100000"/>
              <a:buFont typeface="Merriweather Sans"/>
              <a:buChar char="–"/>
            </a:pPr>
            <a:r>
              <a:rPr lang="en-US" sz="1800" b="0" i="0" u="none" strike="noStrike" cap="none">
                <a:latin typeface="Arial"/>
                <a:ea typeface="Arial"/>
                <a:cs typeface="Arial"/>
                <a:sym typeface="Arial"/>
              </a:rPr>
              <a:t>Scanned for contact pattern as “blobs”</a:t>
            </a:r>
          </a:p>
          <a:p>
            <a:pPr marL="450056" marR="0" lvl="1" indent="-196056" algn="l" rtl="0">
              <a:spcBef>
                <a:spcPts val="0"/>
              </a:spcBef>
              <a:buClr>
                <a:srgbClr val="DC0202"/>
              </a:buClr>
              <a:buSzPct val="100000"/>
              <a:buFont typeface="Merriweather Sans"/>
              <a:buChar char="–"/>
            </a:pPr>
            <a:r>
              <a:rPr lang="en-US" sz="1800" b="0" i="0" u="none" strike="noStrike" cap="none">
                <a:latin typeface="Arial"/>
                <a:ea typeface="Arial"/>
                <a:cs typeface="Arial"/>
                <a:sym typeface="Arial"/>
              </a:rPr>
              <a:t>Measured Pattern shift, Length, and Area Ratios</a:t>
            </a:r>
          </a:p>
          <a:p>
            <a:pPr marL="192881" marR="0" lvl="0" indent="-192881" algn="l" rtl="0">
              <a:spcBef>
                <a:spcPts val="0"/>
              </a:spcBef>
              <a:buClr>
                <a:srgbClr val="DC0202"/>
              </a:buClr>
              <a:buSzPct val="100000"/>
              <a:buFont typeface="Noto Sans Symbols"/>
              <a:buChar char="▪"/>
            </a:pPr>
            <a:r>
              <a:rPr lang="en-US" sz="2000" b="0" i="0" u="none" strike="noStrike" cap="none">
                <a:latin typeface="Arial"/>
                <a:ea typeface="Arial"/>
                <a:cs typeface="Arial"/>
                <a:sym typeface="Arial"/>
              </a:rPr>
              <a:t>Pros</a:t>
            </a:r>
          </a:p>
          <a:p>
            <a:pPr marL="450056" marR="0" lvl="1" indent="-196056" algn="l" rtl="0">
              <a:spcBef>
                <a:spcPts val="0"/>
              </a:spcBef>
              <a:buClr>
                <a:srgbClr val="DC0202"/>
              </a:buClr>
              <a:buSzPct val="100000"/>
              <a:buFont typeface="Merriweather Sans"/>
              <a:buChar char="–"/>
            </a:pPr>
            <a:r>
              <a:rPr lang="en-US" sz="1800" b="0" i="0" u="none" strike="noStrike" cap="none">
                <a:latin typeface="Arial"/>
                <a:ea typeface="Arial"/>
                <a:cs typeface="Arial"/>
                <a:sym typeface="Arial"/>
              </a:rPr>
              <a:t>Operator and admin window</a:t>
            </a:r>
          </a:p>
          <a:p>
            <a:pPr marL="192881" marR="0" lvl="0" indent="-192881" algn="l" rtl="0">
              <a:spcBef>
                <a:spcPts val="0"/>
              </a:spcBef>
              <a:buClr>
                <a:srgbClr val="DC0202"/>
              </a:buClr>
              <a:buSzPct val="100000"/>
              <a:buFont typeface="Noto Sans Symbols"/>
              <a:buChar char="▪"/>
            </a:pPr>
            <a:r>
              <a:rPr lang="en-US" sz="2000" b="0" i="0" u="none" strike="noStrike" cap="none">
                <a:latin typeface="Arial"/>
                <a:ea typeface="Arial"/>
                <a:cs typeface="Arial"/>
                <a:sym typeface="Arial"/>
              </a:rPr>
              <a:t>Cons</a:t>
            </a:r>
          </a:p>
          <a:p>
            <a:pPr marL="450056" marR="0" lvl="1" indent="-196056" algn="l" rtl="0">
              <a:spcBef>
                <a:spcPts val="0"/>
              </a:spcBef>
              <a:buClr>
                <a:srgbClr val="DC0202"/>
              </a:buClr>
              <a:buSzPct val="100000"/>
              <a:buFont typeface="Merriweather Sans"/>
              <a:buChar char="–"/>
            </a:pPr>
            <a:r>
              <a:rPr lang="en-US" sz="1800" b="0" i="0" u="none" strike="noStrike" cap="none">
                <a:latin typeface="Arial"/>
                <a:ea typeface="Arial"/>
                <a:cs typeface="Arial"/>
                <a:sym typeface="Arial"/>
              </a:rPr>
              <a:t>Not accurate enough</a:t>
            </a:r>
          </a:p>
          <a:p>
            <a:pPr marL="675084" marR="0" lvl="2" indent="-167083" algn="l" rtl="0">
              <a:spcBef>
                <a:spcPts val="0"/>
              </a:spcBef>
              <a:buClr>
                <a:srgbClr val="DC0202"/>
              </a:buClr>
              <a:buSzPct val="100000"/>
              <a:buFont typeface="Noto Sans Symbols"/>
              <a:buChar char="➢"/>
            </a:pPr>
            <a:r>
              <a:rPr lang="en-US" sz="1600" b="0" i="0" u="none" strike="noStrike" cap="none">
                <a:latin typeface="Arial"/>
                <a:ea typeface="Arial"/>
                <a:cs typeface="Arial"/>
                <a:sym typeface="Arial"/>
              </a:rPr>
              <a:t>Loophole to false pass (Consumer Risk)</a:t>
            </a:r>
          </a:p>
          <a:p>
            <a:pPr marL="675084" marR="0" lvl="2" indent="-167083" algn="l" rtl="0">
              <a:spcBef>
                <a:spcPts val="0"/>
              </a:spcBef>
              <a:buClr>
                <a:srgbClr val="DC0202"/>
              </a:buClr>
              <a:buSzPct val="100000"/>
              <a:buFont typeface="Noto Sans Symbols"/>
              <a:buChar char="➢"/>
            </a:pPr>
            <a:r>
              <a:rPr lang="en-US" sz="1600" b="0" i="0" u="none" strike="noStrike" cap="none">
                <a:latin typeface="Arial"/>
                <a:ea typeface="Arial"/>
                <a:cs typeface="Arial"/>
                <a:sym typeface="Arial"/>
              </a:rPr>
              <a:t>Function region too large</a:t>
            </a:r>
          </a:p>
        </p:txBody>
      </p:sp>
      <p:pic>
        <p:nvPicPr>
          <p:cNvPr id="98" name="Shape 9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27110" y="1200150"/>
            <a:ext cx="2552699" cy="1914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>
            <a:spLocks noGrp="1"/>
          </p:cNvSpPr>
          <p:nvPr>
            <p:ph type="title"/>
          </p:nvPr>
        </p:nvSpPr>
        <p:spPr>
          <a:xfrm>
            <a:off x="519693" y="341460"/>
            <a:ext cx="8140847" cy="467435"/>
          </a:xfrm>
          <a:prstGeom prst="rect">
            <a:avLst/>
          </a:prstGeom>
          <a:noFill/>
          <a:ln>
            <a:noFill/>
          </a:ln>
        </p:spPr>
        <p:txBody>
          <a:bodyPr wrap="square" lIns="51425" tIns="25700" rIns="51425" bIns="2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7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Contact Pattern Fixture: Software Rev1</a:t>
            </a:r>
          </a:p>
        </p:txBody>
      </p:sp>
      <p:pic>
        <p:nvPicPr>
          <p:cNvPr id="104" name="Shape 104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715207" y="1054100"/>
            <a:ext cx="5777085" cy="3248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>
            <a:spLocks noGrp="1"/>
          </p:cNvSpPr>
          <p:nvPr>
            <p:ph type="title"/>
          </p:nvPr>
        </p:nvSpPr>
        <p:spPr>
          <a:xfrm>
            <a:off x="519693" y="341460"/>
            <a:ext cx="8140847" cy="467435"/>
          </a:xfrm>
          <a:prstGeom prst="rect">
            <a:avLst/>
          </a:prstGeom>
          <a:noFill/>
          <a:ln>
            <a:noFill/>
          </a:ln>
        </p:spPr>
        <p:txBody>
          <a:bodyPr wrap="square" lIns="51425" tIns="25700" rIns="51425" bIns="2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7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Contact Pattern Fixture: Software Rev1 </a:t>
            </a:r>
          </a:p>
        </p:txBody>
      </p:sp>
      <p:pic>
        <p:nvPicPr>
          <p:cNvPr id="110" name="Shape 110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715207" y="1054100"/>
            <a:ext cx="5777085" cy="3248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16x9_Internal-PowerPoint-6.8.2016">
  <a:themeElements>
    <a:clrScheme name="Nexteer Internal PowerPoint">
      <a:dk1>
        <a:srgbClr val="1F1F1F"/>
      </a:dk1>
      <a:lt1>
        <a:srgbClr val="FFFFFF"/>
      </a:lt1>
      <a:dk2>
        <a:srgbClr val="3F3F3F"/>
      </a:dk2>
      <a:lt2>
        <a:srgbClr val="FFFFFF"/>
      </a:lt2>
      <a:accent1>
        <a:srgbClr val="DE0202"/>
      </a:accent1>
      <a:accent2>
        <a:srgbClr val="890101"/>
      </a:accent2>
      <a:accent3>
        <a:srgbClr val="8DC73F"/>
      </a:accent3>
      <a:accent4>
        <a:srgbClr val="4F4F4F"/>
      </a:accent4>
      <a:accent5>
        <a:srgbClr val="B2B2B2"/>
      </a:accent5>
      <a:accent6>
        <a:srgbClr val="FFFFFF"/>
      </a:accent6>
      <a:hlink>
        <a:srgbClr val="C00000"/>
      </a:hlink>
      <a:folHlink>
        <a:srgbClr val="8B8B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851</Words>
  <Application>Microsoft Office PowerPoint</Application>
  <PresentationFormat>On-screen Show (16:9)</PresentationFormat>
  <Paragraphs>229</Paragraphs>
  <Slides>31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Merriweather Sans</vt:lpstr>
      <vt:lpstr>Calibri</vt:lpstr>
      <vt:lpstr>Noto Sans Symbols</vt:lpstr>
      <vt:lpstr>Arial Black</vt:lpstr>
      <vt:lpstr>Arial</vt:lpstr>
      <vt:lpstr>16x9_Internal-PowerPoint-6.8.2016</vt:lpstr>
      <vt:lpstr>End of Summer Presentation</vt:lpstr>
      <vt:lpstr>About Me</vt:lpstr>
      <vt:lpstr>Table of Contents</vt:lpstr>
      <vt:lpstr>Contact Pattern Fixture: Problem</vt:lpstr>
      <vt:lpstr>Contact Pattern Fixture: Objective</vt:lpstr>
      <vt:lpstr>Contact Pattern Fixture: Software Intro</vt:lpstr>
      <vt:lpstr>Contact Pattern Fixture: Software Rev1 Overview</vt:lpstr>
      <vt:lpstr>Contact Pattern Fixture: Software Rev1</vt:lpstr>
      <vt:lpstr>Contact Pattern Fixture: Software Rev1 </vt:lpstr>
      <vt:lpstr>Contact Pattern Fixture: Software Rev2</vt:lpstr>
      <vt:lpstr>Contact Pattern Fixture: Software Rev2</vt:lpstr>
      <vt:lpstr>Contact Pattern Fixture: Hardware - Purpose</vt:lpstr>
      <vt:lpstr>Contact Pattern Fixture: Hardware</vt:lpstr>
      <vt:lpstr>Contact Pattern Fixture: Hardware Rev 2</vt:lpstr>
      <vt:lpstr>Contact Pattern Fixture: Hardware Rev 2</vt:lpstr>
      <vt:lpstr>Contact Pattern Fixture: Stacked Tolerance</vt:lpstr>
      <vt:lpstr>Contact Pattern Fixture: Hardware Rev 2</vt:lpstr>
      <vt:lpstr>Contact Pattern Fixture: Hardware Rev 2</vt:lpstr>
      <vt:lpstr>Contact Pattern Fixture: Hardware – Parts List</vt:lpstr>
      <vt:lpstr>Contact Pattern Fixture: Hardware Rev 2 - Issues</vt:lpstr>
      <vt:lpstr>Contact Pattern Fixture: Fine Tuning</vt:lpstr>
      <vt:lpstr>Contact Pattern Fixture: Cost</vt:lpstr>
      <vt:lpstr>3D Printer: Background</vt:lpstr>
      <vt:lpstr>3D Printer: Solutions</vt:lpstr>
      <vt:lpstr>3D Printer: Solutions</vt:lpstr>
      <vt:lpstr>3D Printer – Lessons Learned</vt:lpstr>
      <vt:lpstr>EPS Driven</vt:lpstr>
      <vt:lpstr>EPS Driven: My Role</vt:lpstr>
      <vt:lpstr>EPS Driven: Lessons Learned</vt:lpstr>
      <vt:lpstr>Miscellaneous Projects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End of Summer Presentation</dc:title>
  <dc:creator>Krishnan Raj Luhar</dc:creator>
  <cp:lastModifiedBy>Krishnan Raj Luhar</cp:lastModifiedBy>
  <cp:revision>2</cp:revision>
  <dcterms:modified xsi:type="dcterms:W3CDTF">2017-09-28T18:07:27Z</dcterms:modified>
</cp:coreProperties>
</file>